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6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4"/>
    <p:sldMasterId id="2147483683" r:id="rId5"/>
  </p:sldMasterIdLst>
  <p:notesMasterIdLst>
    <p:notesMasterId r:id="rId73"/>
  </p:notesMasterIdLst>
  <p:handoutMasterIdLst>
    <p:handoutMasterId r:id="rId74"/>
  </p:handout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y Presentation" id="{915B1AB3-6669-D347-90F9-D52B6F2346DB}">
          <p14:sldIdLst/>
        </p14:section>
        <p14:section name="Instruction" id="{B515C295-1848-384B-8C42-6F9877A47583}">
          <p14:sldIdLst>
            <p14:sldId id="355"/>
            <p14:sldId id="356"/>
            <p14:sldId id="357"/>
          </p14:sldIdLst>
        </p14:section>
        <p14:section name="Title" id="{F2A03827-46AC-DD45-8D90-28F5A06ADE62}">
          <p14:sldIdLst>
            <p14:sldId id="358"/>
            <p14:sldId id="417"/>
            <p14:sldId id="415"/>
            <p14:sldId id="416"/>
            <p14:sldId id="359"/>
            <p14:sldId id="418"/>
            <p14:sldId id="419"/>
            <p14:sldId id="420"/>
            <p14:sldId id="421"/>
          </p14:sldIdLst>
        </p14:section>
        <p14:section name="Agenda" id="{1E9FBEEA-3E7E-2E48-B928-5B221749CC36}">
          <p14:sldIdLst>
            <p14:sldId id="360"/>
            <p14:sldId id="361"/>
            <p14:sldId id="362"/>
            <p14:sldId id="363"/>
          </p14:sldIdLst>
        </p14:section>
        <p14:section name="Section Divider" id="{B4740E1D-691B-A04C-B590-1FB770EAE987}">
          <p14:sldIdLst>
            <p14:sldId id="423"/>
            <p14:sldId id="424"/>
            <p14:sldId id="422"/>
            <p14:sldId id="365"/>
            <p14:sldId id="425"/>
            <p14:sldId id="426"/>
            <p14:sldId id="427"/>
          </p14:sldIdLst>
        </p14:section>
        <p14:section name="Content" id="{417EB128-7AC2-1B44-AD21-A707EF5E0B3B}">
          <p14:sldIdLst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</p14:sldIdLst>
        </p14:section>
        <p14:section name="Graphs" id="{CA019D87-FB61-5549-9EAD-77D248726C5F}">
          <p14:sldIdLst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</p14:sldIdLst>
        </p14:section>
        <p14:section name="Design Assets" id="{1BA0FE95-8A0F-E245-9248-0E9AAB3D4FBB}">
          <p14:sldIdLst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</p14:sldIdLst>
        </p14:section>
        <p14:section name="Next Steps" id="{453BE5B6-6651-D346-8455-937757B976CD}">
          <p14:sldIdLst>
            <p14:sldId id="411"/>
            <p14:sldId id="414"/>
          </p14:sldIdLst>
        </p14:section>
        <p14:section name="Thank You" id="{FACF57E7-5DC1-7049-A89D-AD7B128E02D8}">
          <p14:sldIdLst>
            <p14:sldId id="408"/>
            <p14:sldId id="407"/>
            <p14:sldId id="409"/>
            <p14:sldId id="41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A23459-A6D3-D233-81DC-BECF943569BC}" v="1" dt="2025-10-21T13:59:03.0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19"/>
    <p:restoredTop sz="88394"/>
  </p:normalViewPr>
  <p:slideViewPr>
    <p:cSldViewPr snapToGrid="0" snapToObjects="1">
      <p:cViewPr>
        <p:scale>
          <a:sx n="120" d="100"/>
          <a:sy n="120" d="100"/>
        </p:scale>
        <p:origin x="1616" y="3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85" d="100"/>
        <a:sy n="85" d="100"/>
      </p:scale>
      <p:origin x="0" y="0"/>
    </p:cViewPr>
  </p:notesTextViewPr>
  <p:notesViewPr>
    <p:cSldViewPr snapToGrid="0" snapToObjects="1" showGuides="1">
      <p:cViewPr varScale="1">
        <p:scale>
          <a:sx n="122" d="100"/>
          <a:sy n="122" d="100"/>
        </p:scale>
        <p:origin x="4600" y="216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slide" Target="slides/slide11.xml"/><Relationship Id="rId25" Type="http://schemas.openxmlformats.org/officeDocument/2006/relationships/slide" Target="slides/slide12.xml"/><Relationship Id="rId26" Type="http://schemas.openxmlformats.org/officeDocument/2006/relationships/slide" Target="slides/slide13.xml"/><Relationship Id="rId27" Type="http://schemas.openxmlformats.org/officeDocument/2006/relationships/slide" Target="slides/slide14.xml"/><Relationship Id="rId28" Type="http://schemas.openxmlformats.org/officeDocument/2006/relationships/slide" Target="slides/slide15.xml"/><Relationship Id="rId73" Type="http://schemas.openxmlformats.org/officeDocument/2006/relationships/notesMaster" Target="notesMasters/notesMaster1.xml"/><Relationship Id="rId74" Type="http://schemas.openxmlformats.org/officeDocument/2006/relationships/handoutMaster" Target="handoutMasters/handoutMaster1.xml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79" Type="http://schemas.microsoft.com/office/2016/11/relationships/changesInfo" Target="changesInfos/changesInfo1.xml"/><Relationship Id="rId8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Withington" userId="S::rob.withington@hardrockdigital.com::d4179168-57f6-4f8b-accb-e7f9b6ac961e" providerId="AD" clId="Web-{F8A23459-A6D3-D233-81DC-BECF943569BC}"/>
    <pc:docChg chg="modSld">
      <pc:chgData name="Rob Withington" userId="S::rob.withington@hardrockdigital.com::d4179168-57f6-4f8b-accb-e7f9b6ac961e" providerId="AD" clId="Web-{F8A23459-A6D3-D233-81DC-BECF943569BC}" dt="2025-10-21T13:59:03.048" v="1"/>
      <pc:docMkLst>
        <pc:docMk/>
      </pc:docMkLst>
      <pc:sldChg chg="addSp delSp modSp mod modClrScheme chgLayout">
        <pc:chgData name="Rob Withington" userId="S::rob.withington@hardrockdigital.com::d4179168-57f6-4f8b-accb-e7f9b6ac961e" providerId="AD" clId="Web-{F8A23459-A6D3-D233-81DC-BECF943569BC}" dt="2025-10-21T13:59:03.048" v="1"/>
        <pc:sldMkLst>
          <pc:docMk/>
          <pc:sldMk cId="3544479997" sldId="416"/>
        </pc:sldMkLst>
        <pc:spChg chg="del">
          <ac:chgData name="Rob Withington" userId="S::rob.withington@hardrockdigital.com::d4179168-57f6-4f8b-accb-e7f9b6ac961e" providerId="AD" clId="Web-{F8A23459-A6D3-D233-81DC-BECF943569BC}" dt="2025-10-21T13:58:30.140" v="0"/>
          <ac:spMkLst>
            <pc:docMk/>
            <pc:sldMk cId="3544479997" sldId="416"/>
            <ac:spMk id="2" creationId="{297FC1E9-B27C-973F-86C2-D992D9B81897}"/>
          </ac:spMkLst>
        </pc:spChg>
        <pc:spChg chg="del">
          <ac:chgData name="Rob Withington" userId="S::rob.withington@hardrockdigital.com::d4179168-57f6-4f8b-accb-e7f9b6ac961e" providerId="AD" clId="Web-{F8A23459-A6D3-D233-81DC-BECF943569BC}" dt="2025-10-21T13:58:30.140" v="0"/>
          <ac:spMkLst>
            <pc:docMk/>
            <pc:sldMk cId="3544479997" sldId="416"/>
            <ac:spMk id="3" creationId="{705A82C1-618D-E058-9522-70D2A73339B1}"/>
          </ac:spMkLst>
        </pc:spChg>
        <pc:spChg chg="mod ord">
          <ac:chgData name="Rob Withington" userId="S::rob.withington@hardrockdigital.com::d4179168-57f6-4f8b-accb-e7f9b6ac961e" providerId="AD" clId="Web-{F8A23459-A6D3-D233-81DC-BECF943569BC}" dt="2025-10-21T13:59:03.048" v="1"/>
          <ac:spMkLst>
            <pc:docMk/>
            <pc:sldMk cId="3544479997" sldId="416"/>
            <ac:spMk id="5" creationId="{F433977F-737A-81F8-9445-0E81282EEC22}"/>
          </ac:spMkLst>
        </pc:spChg>
        <pc:spChg chg="mod ord">
          <ac:chgData name="Rob Withington" userId="S::rob.withington@hardrockdigital.com::d4179168-57f6-4f8b-accb-e7f9b6ac961e" providerId="AD" clId="Web-{F8A23459-A6D3-D233-81DC-BECF943569BC}" dt="2025-10-21T13:59:03.048" v="1"/>
          <ac:spMkLst>
            <pc:docMk/>
            <pc:sldMk cId="3544479997" sldId="416"/>
            <ac:spMk id="6" creationId="{70D559FF-5524-AB24-754B-88EB6CA7B2CF}"/>
          </ac:spMkLst>
        </pc:spChg>
        <pc:spChg chg="add mod ord">
          <ac:chgData name="Rob Withington" userId="S::rob.withington@hardrockdigital.com::d4179168-57f6-4f8b-accb-e7f9b6ac961e" providerId="AD" clId="Web-{F8A23459-A6D3-D233-81DC-BECF943569BC}" dt="2025-10-21T13:59:03.048" v="1"/>
          <ac:spMkLst>
            <pc:docMk/>
            <pc:sldMk cId="3544479997" sldId="416"/>
            <ac:spMk id="11" creationId="{F96BA2E2-6E69-93E5-9173-D97F2535A666}"/>
          </ac:spMkLst>
        </pc:spChg>
        <pc:spChg chg="add del mod">
          <ac:chgData name="Rob Withington" userId="S::rob.withington@hardrockdigital.com::d4179168-57f6-4f8b-accb-e7f9b6ac961e" providerId="AD" clId="Web-{F8A23459-A6D3-D233-81DC-BECF943569BC}" dt="2025-10-21T13:59:03.048" v="1"/>
          <ac:spMkLst>
            <pc:docMk/>
            <pc:sldMk cId="3544479997" sldId="416"/>
            <ac:spMk id="13" creationId="{4782C731-2174-A32A-53C3-C9B6C6AD38E6}"/>
          </ac:spMkLst>
        </pc:spChg>
        <pc:spChg chg="add del mod">
          <ac:chgData name="Rob Withington" userId="S::rob.withington@hardrockdigital.com::d4179168-57f6-4f8b-accb-e7f9b6ac961e" providerId="AD" clId="Web-{F8A23459-A6D3-D233-81DC-BECF943569BC}" dt="2025-10-21T13:59:03.048" v="1"/>
          <ac:spMkLst>
            <pc:docMk/>
            <pc:sldMk cId="3544479997" sldId="416"/>
            <ac:spMk id="15" creationId="{77BD494A-945C-256C-2E54-78360EB55E7C}"/>
          </ac:spMkLst>
        </pc:spChg>
        <pc:spChg chg="add mod ord">
          <ac:chgData name="Rob Withington" userId="S::rob.withington@hardrockdigital.com::d4179168-57f6-4f8b-accb-e7f9b6ac961e" providerId="AD" clId="Web-{F8A23459-A6D3-D233-81DC-BECF943569BC}" dt="2025-10-21T13:59:03.048" v="1"/>
          <ac:spMkLst>
            <pc:docMk/>
            <pc:sldMk cId="3544479997" sldId="416"/>
            <ac:spMk id="17" creationId="{78F84756-46EA-04EF-9CB1-7A90D0C8667D}"/>
          </ac:spMkLst>
        </pc:spChg>
      </pc:sld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9013452-0F27-46CF-6C2F-3244B9276D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E38E81-EF9D-5D96-4394-241D92AA4C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4865F5-ABC3-8046-8815-18D0C37F7F3B}" type="datetimeFigureOut">
              <a:rPr lang="en-US" smtClean="0"/>
              <a:t>10/21/2025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28055D-D1AC-FB22-7176-9C7B732D3AE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FE33CC-3CC4-509A-9508-084AE4D7E15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BD1B3-9692-F148-816A-6C982DCE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0886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59704-4437-AF41-BD2F-916F40ADAE1D}" type="datetimeFigureOut">
              <a:rPr lang="en-US" smtClean="0"/>
              <a:t>10/21/2025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9E883A-045C-DC4E-9D9D-59688A29D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16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jpg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jp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jp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hite-Title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21343-86B4-1178-4C50-D05BDA0952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600199"/>
            <a:ext cx="9144000" cy="19097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F0C44F-3B7D-E23F-3BB0-3EA2E9208B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solidFill>
                  <a:schemeClr val="accent6"/>
                </a:solidFill>
                <a:latin typeface="Franklin Gothic Medium Cond" panose="020B06060304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8B090AD-F698-C177-B7AB-75E9D64679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17">
            <a:extLst>
              <a:ext uri="{FF2B5EF4-FFF2-40B4-BE49-F238E27FC236}">
                <a16:creationId xmlns:a16="http://schemas.microsoft.com/office/drawing/2014/main" id="{D3B5C305-DAE1-B4BB-BAE6-3226576B1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2426341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+Content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B96CE-41A1-F0CA-2B98-5987F055B4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3C378-5B03-9168-AD76-0C5EEC0F5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6960" y="1344168"/>
            <a:ext cx="5753100" cy="480059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ABBC4-E841-E69C-4411-7B986D015C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4168"/>
            <a:ext cx="5753100" cy="480059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5D449D-8C3E-B3D0-5B90-4FEFACC06F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12C4EE6-BD81-48BA-748F-2C277B24601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12200" y="839584"/>
            <a:ext cx="10352119" cy="365125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accent6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17">
            <a:extLst>
              <a:ext uri="{FF2B5EF4-FFF2-40B4-BE49-F238E27FC236}">
                <a16:creationId xmlns:a16="http://schemas.microsoft.com/office/drawing/2014/main" id="{BE005266-4BBF-EEEC-C90D-F504DAD51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113811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Contentx2+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BC721-1D88-DE0E-C87E-FBBACDA86B7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0677" y="857251"/>
            <a:ext cx="5751211" cy="823912"/>
          </a:xfrm>
        </p:spPr>
        <p:txBody>
          <a:bodyPr anchor="b"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6F4171-F093-9B65-60F3-2CAE97799E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0677" y="1681162"/>
            <a:ext cx="5751211" cy="44037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A47D16-AD8F-D416-69CC-5FB1FB9A01A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095446" y="857251"/>
            <a:ext cx="5751210" cy="823912"/>
          </a:xfrm>
        </p:spPr>
        <p:txBody>
          <a:bodyPr anchor="b"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12E9AF-8147-B133-B5E1-2D28C98FA0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5446" y="1681162"/>
            <a:ext cx="5751210" cy="44037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6E9E8D7-B3B8-6054-A7CB-433179817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57" y="229984"/>
            <a:ext cx="10352119" cy="60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41523-B967-4D66-3738-999E3215B3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17">
            <a:extLst>
              <a:ext uri="{FF2B5EF4-FFF2-40B4-BE49-F238E27FC236}">
                <a16:creationId xmlns:a16="http://schemas.microsoft.com/office/drawing/2014/main" id="{F8ED5E4A-D082-57D0-BAA3-90CFB30A0D0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4055771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+Contentx2+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BC721-1D88-DE0E-C87E-FBBACDA86B7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0677" y="1371599"/>
            <a:ext cx="5751211" cy="464687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6F4171-F093-9B65-60F3-2CAE97799E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0677" y="1827466"/>
            <a:ext cx="5751211" cy="433558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A47D16-AD8F-D416-69CC-5FB1FB9A01A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095446" y="1371599"/>
            <a:ext cx="5751210" cy="464687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12E9AF-8147-B133-B5E1-2D28C98FA0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5446" y="1827466"/>
            <a:ext cx="5751210" cy="43355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6E9E8D7-B3B8-6054-A7CB-433179817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57" y="229984"/>
            <a:ext cx="10352119" cy="60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41523-B967-4D66-3738-999E3215B3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F7765D8-B67B-F99B-0E5B-C9B2D5540BBF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12200" y="839584"/>
            <a:ext cx="10352119" cy="365125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accent6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17">
            <a:extLst>
              <a:ext uri="{FF2B5EF4-FFF2-40B4-BE49-F238E27FC236}">
                <a16:creationId xmlns:a16="http://schemas.microsoft.com/office/drawing/2014/main" id="{28773E59-6CAC-C679-85FC-9E0B345BB9F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22186718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A5614F4-29AA-530E-39AD-C32F26D38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57" y="229984"/>
            <a:ext cx="10352119" cy="60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7B4AB-EB19-6887-2439-FA3ACB6EB4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17">
            <a:extLst>
              <a:ext uri="{FF2B5EF4-FFF2-40B4-BE49-F238E27FC236}">
                <a16:creationId xmlns:a16="http://schemas.microsoft.com/office/drawing/2014/main" id="{D0730CD6-8C40-8988-1F89-67B73EF34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3872684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17">
            <a:extLst>
              <a:ext uri="{FF2B5EF4-FFF2-40B4-BE49-F238E27FC236}">
                <a16:creationId xmlns:a16="http://schemas.microsoft.com/office/drawing/2014/main" id="{02A1D3CF-FC95-7F00-808B-A35849378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305115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-Jersey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17">
            <a:extLst>
              <a:ext uri="{FF2B5EF4-FFF2-40B4-BE49-F238E27FC236}">
                <a16:creationId xmlns:a16="http://schemas.microsoft.com/office/drawing/2014/main" id="{C8D7CEB1-6C50-2815-EA0E-BDD32E993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14770872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-Cosmic Phase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17">
            <a:extLst>
              <a:ext uri="{FF2B5EF4-FFF2-40B4-BE49-F238E27FC236}">
                <a16:creationId xmlns:a16="http://schemas.microsoft.com/office/drawing/2014/main" id="{559591D0-FD5E-B48C-46A2-2AA176E2B9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3948514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-Horns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17">
            <a:extLst>
              <a:ext uri="{FF2B5EF4-FFF2-40B4-BE49-F238E27FC236}">
                <a16:creationId xmlns:a16="http://schemas.microsoft.com/office/drawing/2014/main" id="{43751748-D43C-D0E9-8260-71AC83A37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24522223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-Echoing Runes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17">
            <a:extLst>
              <a:ext uri="{FF2B5EF4-FFF2-40B4-BE49-F238E27FC236}">
                <a16:creationId xmlns:a16="http://schemas.microsoft.com/office/drawing/2014/main" id="{BCADD8EA-60E1-D60A-2602-FCE2D9F83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27892338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White-Thank You Ta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783F41-EBB0-0405-D423-7CD0F4C33F97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18">
            <a:extLst>
              <a:ext uri="{FF2B5EF4-FFF2-40B4-BE49-F238E27FC236}">
                <a16:creationId xmlns:a16="http://schemas.microsoft.com/office/drawing/2014/main" id="{10219C48-7656-DD61-0281-CE4DE110A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6288D9-5545-ADE6-C41F-E5AF27276D63}"/>
              </a:ext>
            </a:extLst>
          </p:cNvPr>
          <p:cNvSpPr/>
          <p:nvPr userDrawn="1"/>
        </p:nvSpPr>
        <p:spPr>
          <a:xfrm>
            <a:off x="254924" y="6357660"/>
            <a:ext cx="1458545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17">
            <a:extLst>
              <a:ext uri="{FF2B5EF4-FFF2-40B4-BE49-F238E27FC236}">
                <a16:creationId xmlns:a16="http://schemas.microsoft.com/office/drawing/2014/main" id="{966629AB-1324-385C-AE6F-F5974160F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4026442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White-Title Le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670980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6709807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accent6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39D6A2-9CD4-ACCC-2EBE-B3BA761E814C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18">
            <a:extLst>
              <a:ext uri="{FF2B5EF4-FFF2-40B4-BE49-F238E27FC236}">
                <a16:creationId xmlns:a16="http://schemas.microsoft.com/office/drawing/2014/main" id="{DB6BD555-9596-73F7-9489-9733B39CDE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17">
            <a:extLst>
              <a:ext uri="{FF2B5EF4-FFF2-40B4-BE49-F238E27FC236}">
                <a16:creationId xmlns:a16="http://schemas.microsoft.com/office/drawing/2014/main" id="{9D4775E9-9703-F493-38DD-C2A33F9C4F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17735554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olet-Thank You Ta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783F41-EBB0-0405-D423-7CD0F4C33F97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18">
            <a:extLst>
              <a:ext uri="{FF2B5EF4-FFF2-40B4-BE49-F238E27FC236}">
                <a16:creationId xmlns:a16="http://schemas.microsoft.com/office/drawing/2014/main" id="{10219C48-7656-DD61-0281-CE4DE110A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0BE0BA1-981E-C9DD-C566-41ED360902B5}"/>
              </a:ext>
            </a:extLst>
          </p:cNvPr>
          <p:cNvSpPr/>
          <p:nvPr userDrawn="1"/>
        </p:nvSpPr>
        <p:spPr>
          <a:xfrm>
            <a:off x="254924" y="6357660"/>
            <a:ext cx="1458545" cy="2073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17">
            <a:extLst>
              <a:ext uri="{FF2B5EF4-FFF2-40B4-BE49-F238E27FC236}">
                <a16:creationId xmlns:a16="http://schemas.microsoft.com/office/drawing/2014/main" id="{6A6340BE-1807-B748-6DB5-21FF213376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14057591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ack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21343-86B4-1178-4C50-D05BDA0952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600199"/>
            <a:ext cx="9144000" cy="19097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F0C44F-3B7D-E23F-3BB0-3EA2E9208B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C77EEFD-F449-9FC8-BCB7-DCD2B9AD973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8B090AD-F698-C177-B7AB-75E9D64679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9278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lack-Title 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670980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6709807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C10B0F-D421-75D1-3F38-E20B52BDFCB8}"/>
              </a:ext>
            </a:extLst>
          </p:cNvPr>
          <p:cNvSpPr/>
          <p:nvPr userDrawn="1"/>
        </p:nvSpPr>
        <p:spPr>
          <a:xfrm>
            <a:off x="254925" y="6357660"/>
            <a:ext cx="1221178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7">
            <a:extLst>
              <a:ext uri="{FF2B5EF4-FFF2-40B4-BE49-F238E27FC236}">
                <a16:creationId xmlns:a16="http://schemas.microsoft.com/office/drawing/2014/main" id="{B2882F38-75FC-744D-7D7E-AE72D87B1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DEA695-26F0-CC0E-2E76-676D0BBFEA7E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8">
            <a:extLst>
              <a:ext uri="{FF2B5EF4-FFF2-40B4-BE49-F238E27FC236}">
                <a16:creationId xmlns:a16="http://schemas.microsoft.com/office/drawing/2014/main" id="{743E6D8C-7DEF-A763-43F0-D361405317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399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lack-Title Cosmic Phase Gre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670980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6709807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C10B0F-D421-75D1-3F38-E20B52BDFCB8}"/>
              </a:ext>
            </a:extLst>
          </p:cNvPr>
          <p:cNvSpPr/>
          <p:nvPr userDrawn="1"/>
        </p:nvSpPr>
        <p:spPr>
          <a:xfrm>
            <a:off x="254925" y="6357660"/>
            <a:ext cx="1221178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7">
            <a:extLst>
              <a:ext uri="{FF2B5EF4-FFF2-40B4-BE49-F238E27FC236}">
                <a16:creationId xmlns:a16="http://schemas.microsoft.com/office/drawing/2014/main" id="{B2882F38-75FC-744D-7D7E-AE72D87B1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DEA695-26F0-CC0E-2E76-676D0BBFEA7E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8">
            <a:extLst>
              <a:ext uri="{FF2B5EF4-FFF2-40B4-BE49-F238E27FC236}">
                <a16:creationId xmlns:a16="http://schemas.microsoft.com/office/drawing/2014/main" id="{743E6D8C-7DEF-A763-43F0-D361405317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690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lack-Title Cosmic Phase Gradi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670980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6709807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C10B0F-D421-75D1-3F38-E20B52BDFCB8}"/>
              </a:ext>
            </a:extLst>
          </p:cNvPr>
          <p:cNvSpPr/>
          <p:nvPr userDrawn="1"/>
        </p:nvSpPr>
        <p:spPr>
          <a:xfrm>
            <a:off x="254925" y="6357660"/>
            <a:ext cx="1221178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7">
            <a:extLst>
              <a:ext uri="{FF2B5EF4-FFF2-40B4-BE49-F238E27FC236}">
                <a16:creationId xmlns:a16="http://schemas.microsoft.com/office/drawing/2014/main" id="{B2882F38-75FC-744D-7D7E-AE72D87B1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DEA695-26F0-CC0E-2E76-676D0BBFEA7E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8">
            <a:extLst>
              <a:ext uri="{FF2B5EF4-FFF2-40B4-BE49-F238E27FC236}">
                <a16:creationId xmlns:a16="http://schemas.microsoft.com/office/drawing/2014/main" id="{743E6D8C-7DEF-A763-43F0-D361405317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7820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lack-Title Horn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670980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6709807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C10B0F-D421-75D1-3F38-E20B52BDFCB8}"/>
              </a:ext>
            </a:extLst>
          </p:cNvPr>
          <p:cNvSpPr/>
          <p:nvPr userDrawn="1"/>
        </p:nvSpPr>
        <p:spPr>
          <a:xfrm>
            <a:off x="254925" y="6357660"/>
            <a:ext cx="1221178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7">
            <a:extLst>
              <a:ext uri="{FF2B5EF4-FFF2-40B4-BE49-F238E27FC236}">
                <a16:creationId xmlns:a16="http://schemas.microsoft.com/office/drawing/2014/main" id="{B2882F38-75FC-744D-7D7E-AE72D87B1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DEA695-26F0-CC0E-2E76-676D0BBFEA7E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8">
            <a:extLst>
              <a:ext uri="{FF2B5EF4-FFF2-40B4-BE49-F238E27FC236}">
                <a16:creationId xmlns:a16="http://schemas.microsoft.com/office/drawing/2014/main" id="{743E6D8C-7DEF-A763-43F0-D361405317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6083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lack-Title Echoing Run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670980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6709807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C10B0F-D421-75D1-3F38-E20B52BDFCB8}"/>
              </a:ext>
            </a:extLst>
          </p:cNvPr>
          <p:cNvSpPr/>
          <p:nvPr userDrawn="1"/>
        </p:nvSpPr>
        <p:spPr>
          <a:xfrm>
            <a:off x="254925" y="6357660"/>
            <a:ext cx="1221178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7">
            <a:extLst>
              <a:ext uri="{FF2B5EF4-FFF2-40B4-BE49-F238E27FC236}">
                <a16:creationId xmlns:a16="http://schemas.microsoft.com/office/drawing/2014/main" id="{B2882F38-75FC-744D-7D7E-AE72D87B1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9228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DEA695-26F0-CC0E-2E76-676D0BBFEA7E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8">
            <a:extLst>
              <a:ext uri="{FF2B5EF4-FFF2-40B4-BE49-F238E27FC236}">
                <a16:creationId xmlns:a16="http://schemas.microsoft.com/office/drawing/2014/main" id="{743E6D8C-7DEF-A763-43F0-D361405317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0102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lack-Section Jerse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110426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11042649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5DDFF5-53D6-0142-6D3A-9C1DE64492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5AD44B-D2D5-BCB7-7C52-3BA22BEDA1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42A37-03CB-E438-EA9D-1A420EE69A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B38E3-DEB3-14FD-4908-6D7429978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57" y="997528"/>
            <a:ext cx="11635743" cy="51794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CF9F296-9D67-F415-C768-099C076A83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3DE406A-A2C0-C923-121F-B00574BD78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170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42A37-03CB-E438-EA9D-1A420EE69A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B38E3-DEB3-14FD-4908-6D7429978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200" y="1344168"/>
            <a:ext cx="11635743" cy="48047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CF9F296-9D67-F415-C768-099C076A83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3DE406A-A2C0-C923-121F-B00574BD78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0518414-1A7B-95AC-933F-4F697B79C2EA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12200" y="839584"/>
            <a:ext cx="10352119" cy="365125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1650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White-Title Cosmic Phas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670980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6709807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accent6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39D6A2-9CD4-ACCC-2EBE-B3BA761E814C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18">
            <a:extLst>
              <a:ext uri="{FF2B5EF4-FFF2-40B4-BE49-F238E27FC236}">
                <a16:creationId xmlns:a16="http://schemas.microsoft.com/office/drawing/2014/main" id="{DB6BD555-9596-73F7-9489-9733B39CDE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17">
            <a:extLst>
              <a:ext uri="{FF2B5EF4-FFF2-40B4-BE49-F238E27FC236}">
                <a16:creationId xmlns:a16="http://schemas.microsoft.com/office/drawing/2014/main" id="{B4BC3355-1E0D-4130-5AC3-EB3CFDEA39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19198757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+Content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B96CE-41A1-F0CA-2B98-5987F055B4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3C378-5B03-9168-AD76-0C5EEC0F5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6960" y="1002664"/>
            <a:ext cx="5753100" cy="513295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ABBC4-E841-E69C-4411-7B986D015C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002664"/>
            <a:ext cx="5753100" cy="51329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3ADA-5136-2FF5-08A3-1E99799031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5D449D-8C3E-B3D0-5B90-4FEFACC06F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274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+Content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B96CE-41A1-F0CA-2B98-5987F055B4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3C378-5B03-9168-AD76-0C5EEC0F5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6960" y="1344168"/>
            <a:ext cx="5753100" cy="480059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ABBC4-E841-E69C-4411-7B986D015C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4168"/>
            <a:ext cx="5753100" cy="480059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3ADA-5136-2FF5-08A3-1E99799031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5D449D-8C3E-B3D0-5B90-4FEFACC06F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12C4EE6-BD81-48BA-748F-2C277B24601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12200" y="839584"/>
            <a:ext cx="10352119" cy="365125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112142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Contentx2+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BC721-1D88-DE0E-C87E-FBBACDA86B7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0677" y="857251"/>
            <a:ext cx="5751211" cy="823912"/>
          </a:xfrm>
        </p:spPr>
        <p:txBody>
          <a:bodyPr anchor="b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6F4171-F093-9B65-60F3-2CAE97799E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0677" y="1681162"/>
            <a:ext cx="5751211" cy="44037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A47D16-AD8F-D416-69CC-5FB1FB9A01A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095446" y="857251"/>
            <a:ext cx="5751210" cy="823912"/>
          </a:xfrm>
        </p:spPr>
        <p:txBody>
          <a:bodyPr anchor="b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12E9AF-8147-B133-B5E1-2D28C98FA0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5446" y="1681162"/>
            <a:ext cx="5751210" cy="44037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6E9E8D7-B3B8-6054-A7CB-433179817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57" y="229984"/>
            <a:ext cx="10352119" cy="60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95E3AA-4920-37A4-2E1D-6CD7F151C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41523-B967-4D66-3738-999E3215B3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39949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+Contentx2+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BC721-1D88-DE0E-C87E-FBBACDA86B7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0677" y="1371599"/>
            <a:ext cx="5751211" cy="464687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6F4171-F093-9B65-60F3-2CAE97799E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0677" y="1827466"/>
            <a:ext cx="5751211" cy="433558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A47D16-AD8F-D416-69CC-5FB1FB9A01A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095446" y="1371599"/>
            <a:ext cx="5751210" cy="464687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12E9AF-8147-B133-B5E1-2D28C98FA0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5446" y="1827466"/>
            <a:ext cx="5751210" cy="43355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6E9E8D7-B3B8-6054-A7CB-433179817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57" y="229984"/>
            <a:ext cx="10352119" cy="60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95E3AA-4920-37A4-2E1D-6CD7F151CF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41523-B967-4D66-3738-999E3215B3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F7765D8-B67B-F99B-0E5B-C9B2D5540BBF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12200" y="839584"/>
            <a:ext cx="10352119" cy="365125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77314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A5614F4-29AA-530E-39AD-C32F26D38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57" y="229984"/>
            <a:ext cx="10352119" cy="60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8172210-823B-AA3F-5162-2812AAC36A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7B4AB-EB19-6887-2439-FA3ACB6EB4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82548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624478-194A-9AB0-8B9A-DF7AD3E785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650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0678B9-AC41-2906-8D97-D71A7D81C695}"/>
              </a:ext>
            </a:extLst>
          </p:cNvPr>
          <p:cNvSpPr/>
          <p:nvPr userDrawn="1"/>
        </p:nvSpPr>
        <p:spPr>
          <a:xfrm>
            <a:off x="254924" y="6357660"/>
            <a:ext cx="1458545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oter Placeholder 17">
            <a:extLst>
              <a:ext uri="{FF2B5EF4-FFF2-40B4-BE49-F238E27FC236}">
                <a16:creationId xmlns:a16="http://schemas.microsoft.com/office/drawing/2014/main" id="{39F1F739-9620-BF2C-B0CF-939EB20725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14316814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-Jersey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624478-194A-9AB0-8B9A-DF7AD3E785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581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-Comic Phase Grey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C3902C-FC2C-E8AC-DD4C-425F88B57FA4}"/>
              </a:ext>
            </a:extLst>
          </p:cNvPr>
          <p:cNvSpPr/>
          <p:nvPr userDrawn="1"/>
        </p:nvSpPr>
        <p:spPr>
          <a:xfrm>
            <a:off x="254925" y="6357660"/>
            <a:ext cx="1221178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624478-194A-9AB0-8B9A-DF7AD3E785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33575649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-Cosmic Phase Gradient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C3902C-FC2C-E8AC-DD4C-425F88B57FA4}"/>
              </a:ext>
            </a:extLst>
          </p:cNvPr>
          <p:cNvSpPr/>
          <p:nvPr userDrawn="1"/>
        </p:nvSpPr>
        <p:spPr>
          <a:xfrm>
            <a:off x="254925" y="6357660"/>
            <a:ext cx="1221178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624478-194A-9AB0-8B9A-DF7AD3E785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1869311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White-Title Horn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670980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6709807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accent6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39D6A2-9CD4-ACCC-2EBE-B3BA761E814C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18">
            <a:extLst>
              <a:ext uri="{FF2B5EF4-FFF2-40B4-BE49-F238E27FC236}">
                <a16:creationId xmlns:a16="http://schemas.microsoft.com/office/drawing/2014/main" id="{DB6BD555-9596-73F7-9489-9733B39CDE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17">
            <a:extLst>
              <a:ext uri="{FF2B5EF4-FFF2-40B4-BE49-F238E27FC236}">
                <a16:creationId xmlns:a16="http://schemas.microsoft.com/office/drawing/2014/main" id="{B0061776-705D-9742-767D-C6B0C37469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28938851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-Horns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C3902C-FC2C-E8AC-DD4C-425F88B57FA4}"/>
              </a:ext>
            </a:extLst>
          </p:cNvPr>
          <p:cNvSpPr/>
          <p:nvPr userDrawn="1"/>
        </p:nvSpPr>
        <p:spPr>
          <a:xfrm>
            <a:off x="254925" y="6357660"/>
            <a:ext cx="1221178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624478-194A-9AB0-8B9A-DF7AD3E785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39419222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-Echoing Runes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39E4A-7231-0E35-3293-3C515A380B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C3902C-FC2C-E8AC-DD4C-425F88B57FA4}"/>
              </a:ext>
            </a:extLst>
          </p:cNvPr>
          <p:cNvSpPr/>
          <p:nvPr userDrawn="1"/>
        </p:nvSpPr>
        <p:spPr>
          <a:xfrm>
            <a:off x="254925" y="6357660"/>
            <a:ext cx="1221178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624478-194A-9AB0-8B9A-DF7AD3E785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423528836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ck-Thank You Ta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4F77DDC-B123-F884-1BFF-B0F12E97C79D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18">
            <a:extLst>
              <a:ext uri="{FF2B5EF4-FFF2-40B4-BE49-F238E27FC236}">
                <a16:creationId xmlns:a16="http://schemas.microsoft.com/office/drawing/2014/main" id="{DA0E2154-A61C-5D71-790D-487D0F40C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510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C6393D-48E1-EE8F-5991-95082E63D8D8}"/>
              </a:ext>
            </a:extLst>
          </p:cNvPr>
          <p:cNvSpPr/>
          <p:nvPr userDrawn="1"/>
        </p:nvSpPr>
        <p:spPr>
          <a:xfrm>
            <a:off x="254924" y="6357660"/>
            <a:ext cx="1458545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17">
            <a:extLst>
              <a:ext uri="{FF2B5EF4-FFF2-40B4-BE49-F238E27FC236}">
                <a16:creationId xmlns:a16="http://schemas.microsoft.com/office/drawing/2014/main" id="{F364B33F-E62D-806F-8128-5B4BDCAF97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555128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White-Title Echoing Run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670980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6709807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accent6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39D6A2-9CD4-ACCC-2EBE-B3BA761E814C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18">
            <a:extLst>
              <a:ext uri="{FF2B5EF4-FFF2-40B4-BE49-F238E27FC236}">
                <a16:creationId xmlns:a16="http://schemas.microsoft.com/office/drawing/2014/main" id="{DB6BD555-9596-73F7-9489-9733B39CDE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17">
            <a:extLst>
              <a:ext uri="{FF2B5EF4-FFF2-40B4-BE49-F238E27FC236}">
                <a16:creationId xmlns:a16="http://schemas.microsoft.com/office/drawing/2014/main" id="{8D74467A-CCBF-5963-80A1-B99276FA20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65093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White-Section Jerse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DB45-6B58-1A7F-F775-774755DACB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200" y="831914"/>
            <a:ext cx="110426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57D0A-AD9D-2AB2-8580-945A28E72E8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2200" y="3711639"/>
            <a:ext cx="11042649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accent6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5AD44B-D2D5-BCB7-7C52-3BA22BEDA1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17">
            <a:extLst>
              <a:ext uri="{FF2B5EF4-FFF2-40B4-BE49-F238E27FC236}">
                <a16:creationId xmlns:a16="http://schemas.microsoft.com/office/drawing/2014/main" id="{16E950AE-EAC7-1A07-92BC-A08326FFF1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661210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42A37-03CB-E438-EA9D-1A420EE69A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B38E3-DEB3-14FD-4908-6D7429978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57" y="997528"/>
            <a:ext cx="11635743" cy="51794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3DE406A-A2C0-C923-121F-B00574BD78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17">
            <a:extLst>
              <a:ext uri="{FF2B5EF4-FFF2-40B4-BE49-F238E27FC236}">
                <a16:creationId xmlns:a16="http://schemas.microsoft.com/office/drawing/2014/main" id="{1FCCCC55-6FD5-DFB8-084B-4F7CEC938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2449406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42A37-03CB-E438-EA9D-1A420EE69A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Franklin Gothic Demi Cond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B38E3-DEB3-14FD-4908-6D7429978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200" y="1344168"/>
            <a:ext cx="11635743" cy="48047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3DE406A-A2C0-C923-121F-B00574BD78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b="0" i="0"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0518414-1A7B-95AC-933F-4F697B79C2EA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12200" y="839584"/>
            <a:ext cx="10352119" cy="365125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accent6"/>
                </a:solidFill>
                <a:latin typeface="Franklin Gothic Medium Cond" panose="020B06060304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17">
            <a:extLst>
              <a:ext uri="{FF2B5EF4-FFF2-40B4-BE49-F238E27FC236}">
                <a16:creationId xmlns:a16="http://schemas.microsoft.com/office/drawing/2014/main" id="{A4D37E79-9111-BFC6-AE6F-D9E08DB86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1701318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+Content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B96CE-41A1-F0CA-2B98-5987F055B4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3C378-5B03-9168-AD76-0C5EEC0F5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6960" y="1002664"/>
            <a:ext cx="5753100" cy="513295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ABBC4-E841-E69C-4411-7B986D015C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002664"/>
            <a:ext cx="5753100" cy="51329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5D449D-8C3E-B3D0-5B90-4FEFACC06F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8476C60-180B-DE40-B11B-081531059F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7">
            <a:extLst>
              <a:ext uri="{FF2B5EF4-FFF2-40B4-BE49-F238E27FC236}">
                <a16:creationId xmlns:a16="http://schemas.microsoft.com/office/drawing/2014/main" id="{3F98CFAA-89DC-2AA9-F79A-433FF35B2E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</p:spTree>
    <p:extLst>
      <p:ext uri="{BB962C8B-B14F-4D97-AF65-F5344CB8AC3E}">
        <p14:creationId xmlns:p14="http://schemas.microsoft.com/office/powerpoint/2010/main" val="1545856955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2.xml"/><Relationship Id="rId23" Type="http://schemas.openxmlformats.org/officeDocument/2006/relationships/theme" Target="../theme/theme2.xml"/><Relationship Id="rId24" Type="http://schemas.openxmlformats.org/officeDocument/2006/relationships/image" Target="../media/image8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5427962-A6FD-E86B-B32A-511A617E5DCC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D6FE66F-5C2D-D251-C031-3008B8CD76AA}"/>
              </a:ext>
            </a:extLst>
          </p:cNvPr>
          <p:cNvSpPr/>
          <p:nvPr userDrawn="1"/>
        </p:nvSpPr>
        <p:spPr>
          <a:xfrm>
            <a:off x="254924" y="6357660"/>
            <a:ext cx="1458545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DA8CE8-07BB-3415-C38B-D0829BA20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57" y="229984"/>
            <a:ext cx="10352119" cy="609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23B8E-71C0-B104-5CEB-B1F61BA2D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3357" y="997528"/>
            <a:ext cx="11140443" cy="5179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C61BA7B0-FE83-3B23-B63C-10898246C9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92779C8B-D960-D61A-2078-8CCACDF916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1DC778AD-42B5-A404-F26F-FC069A7D5F1F}"/>
              </a:ext>
            </a:extLst>
          </p:cNvPr>
          <p:cNvSpPr txBox="1">
            <a:spLocks/>
          </p:cNvSpPr>
          <p:nvPr userDrawn="1"/>
        </p:nvSpPr>
        <p:spPr>
          <a:xfrm>
            <a:off x="1744886" y="6278793"/>
            <a:ext cx="31085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i="0" kern="1200">
                <a:solidFill>
                  <a:schemeClr val="bg1"/>
                </a:solidFill>
                <a:latin typeface="Neusa Next Pro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i="0" dirty="0">
                <a:solidFill>
                  <a:schemeClr val="tx1"/>
                </a:solidFill>
                <a:latin typeface="Franklin Gothic Medium" panose="020B0603020102020204" pitchFamily="34" charset="0"/>
              </a:rPr>
              <a:t>TOPIC/TITLE/DEPARTMENT/ETC.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315873-E5FC-1BFB-26E4-1DD421FB6F46}"/>
              </a:ext>
            </a:extLst>
          </p:cNvPr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10927833" y="229984"/>
            <a:ext cx="100289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619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6" r:id="rId2"/>
    <p:sldLayoutId id="2147483733" r:id="rId3"/>
    <p:sldLayoutId id="2147483734" r:id="rId4"/>
    <p:sldLayoutId id="2147483735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7" r:id="rId14"/>
    <p:sldLayoutId id="2147483719" r:id="rId15"/>
    <p:sldLayoutId id="2147483731" r:id="rId16"/>
    <p:sldLayoutId id="2147483722" r:id="rId17"/>
    <p:sldLayoutId id="2147483732" r:id="rId18"/>
    <p:sldLayoutId id="2147483720" r:id="rId19"/>
    <p:sldLayoutId id="2147483721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ranklin Gothic Demi Cond" panose="020B06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64" userDrawn="1">
          <p15:clr>
            <a:srgbClr val="F26B43"/>
          </p15:clr>
        </p15:guide>
        <p15:guide id="6" orient="horz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DA8CE8-07BB-3415-C38B-D0829BA20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57" y="229984"/>
            <a:ext cx="10352119" cy="609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23B8E-71C0-B104-5CEB-B1F61BA2D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3357" y="997528"/>
            <a:ext cx="11140443" cy="5179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A4F3CD5-DE61-2406-B7F8-2C3928F2F598}"/>
              </a:ext>
            </a:extLst>
          </p:cNvPr>
          <p:cNvSpPr/>
          <p:nvPr userDrawn="1"/>
        </p:nvSpPr>
        <p:spPr>
          <a:xfrm>
            <a:off x="11459688" y="6357660"/>
            <a:ext cx="732312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18">
            <a:extLst>
              <a:ext uri="{FF2B5EF4-FFF2-40B4-BE49-F238E27FC236}">
                <a16:creationId xmlns:a16="http://schemas.microsoft.com/office/drawing/2014/main" id="{DC68F8E8-7D8A-6AA2-ED65-C5EDE477E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8072" y="6278793"/>
            <a:ext cx="5190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D8476C60-180B-DE40-B11B-081531059F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CD4415-2DCC-0842-DE37-8E3E2CE527B5}"/>
              </a:ext>
            </a:extLst>
          </p:cNvPr>
          <p:cNvSpPr/>
          <p:nvPr userDrawn="1"/>
        </p:nvSpPr>
        <p:spPr>
          <a:xfrm>
            <a:off x="254924" y="6357660"/>
            <a:ext cx="1458545" cy="2073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17">
            <a:extLst>
              <a:ext uri="{FF2B5EF4-FFF2-40B4-BE49-F238E27FC236}">
                <a16:creationId xmlns:a16="http://schemas.microsoft.com/office/drawing/2014/main" id="{FAC1EE32-7E39-BEE8-4B86-4541E4A257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357" y="6278793"/>
            <a:ext cx="18266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HARD ROCK DIGITAL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0E232B3-AFEB-82FA-4BFC-C389EA21313F}"/>
              </a:ext>
            </a:extLst>
          </p:cNvPr>
          <p:cNvSpPr txBox="1">
            <a:spLocks/>
          </p:cNvSpPr>
          <p:nvPr userDrawn="1"/>
        </p:nvSpPr>
        <p:spPr>
          <a:xfrm>
            <a:off x="1744886" y="6278793"/>
            <a:ext cx="31085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i="0" kern="1200">
                <a:solidFill>
                  <a:schemeClr val="bg1"/>
                </a:solidFill>
                <a:latin typeface="Neusa Next Pro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i="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TOPIC/TITLE/DEPARTMENT/ETC.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428D328-ADDC-F1CD-89DB-A2C9CFB1CFB6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931010" y="229985"/>
            <a:ext cx="100289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14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8" r:id="rId2"/>
    <p:sldLayoutId id="2147483724" r:id="rId3"/>
    <p:sldLayoutId id="2147483725" r:id="rId4"/>
    <p:sldLayoutId id="2147483726" r:id="rId5"/>
    <p:sldLayoutId id="2147483727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8" r:id="rId15"/>
    <p:sldLayoutId id="2147483699" r:id="rId16"/>
    <p:sldLayoutId id="2147483700" r:id="rId17"/>
    <p:sldLayoutId id="2147483728" r:id="rId18"/>
    <p:sldLayoutId id="2147483729" r:id="rId19"/>
    <p:sldLayoutId id="2147483723" r:id="rId20"/>
    <p:sldLayoutId id="2147483730" r:id="rId21"/>
    <p:sldLayoutId id="2147483701" r:id="rId2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Franklin Gothic Demi Cond" panose="020B06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64" userDrawn="1">
          <p15:clr>
            <a:srgbClr val="F26B43"/>
          </p15:clr>
        </p15:guide>
        <p15:guide id="6" orient="horz" pos="4104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sz="4800" b="1"/>
              <a:t>State of Security 2026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sz="2400"/>
              <a:t>Building Tomorrow's Security</a:t>
            </a:r>
          </a:p>
          <a:p>
            <a:r>
              <a:rPr sz="2400"/>
              <a:t>Hard Rock Digital Security Townhall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/>
              <a:t>Future State Vision: Zero Trust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500"/>
            </a:pPr>
            <a:r>
              <a:t>🎯 Zero Trust Principles:</a:t>
            </a:r>
          </a:p>
          <a:p>
            <a:pPr lvl="1">
              <a:spcBef>
                <a:spcPts val="600"/>
              </a:spcBef>
              <a:defRPr sz="1300"/>
            </a:pPr>
            <a:r>
              <a:t>   • Never trust, always verify</a:t>
            </a:r>
          </a:p>
          <a:p>
            <a:pPr lvl="1">
              <a:spcBef>
                <a:spcPts val="600"/>
              </a:spcBef>
              <a:defRPr sz="1300"/>
            </a:pPr>
            <a:r>
              <a:t>   • Identity-based access (not perimeter-based)</a:t>
            </a:r>
          </a:p>
          <a:p>
            <a:pPr lvl="1">
              <a:spcBef>
                <a:spcPts val="600"/>
              </a:spcBef>
              <a:defRPr sz="1300"/>
            </a:pPr>
            <a:r>
              <a:t>   • Least privilege by default</a:t>
            </a:r>
          </a:p>
          <a:p>
            <a:pPr lvl="1">
              <a:spcBef>
                <a:spcPts val="600"/>
              </a:spcBef>
              <a:defRPr sz="1300"/>
            </a:pPr>
            <a:r>
              <a:t>   • Continuous authentication &amp; authorization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✅ Current Progress:</a:t>
            </a:r>
          </a:p>
          <a:p>
            <a:pPr lvl="1">
              <a:spcBef>
                <a:spcPts val="600"/>
              </a:spcBef>
              <a:defRPr sz="1300"/>
            </a:pPr>
            <a:r>
              <a:t>   • Cloudflare Zero Trust implementation (identity-based access)</a:t>
            </a:r>
          </a:p>
          <a:p>
            <a:pPr lvl="1">
              <a:spcBef>
                <a:spcPts val="600"/>
              </a:spcBef>
              <a:defRPr sz="1300"/>
            </a:pPr>
            <a:r>
              <a:t>   • Entra Conditional Access policies (12-hour session limits)</a:t>
            </a:r>
          </a:p>
          <a:p>
            <a:pPr lvl="1">
              <a:spcBef>
                <a:spcPts val="600"/>
              </a:spcBef>
              <a:defRPr sz="1300"/>
            </a:pPr>
            <a:r>
              <a:t>   • Admin account concept across teams</a:t>
            </a:r>
          </a:p>
          <a:p>
            <a:pPr lvl="1">
              <a:spcBef>
                <a:spcPts val="600"/>
              </a:spcBef>
              <a:defRPr sz="1300"/>
            </a:pPr>
            <a:r>
              <a:t>   • Island Enterprise Browser (Phase 1 deployed)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🚀 The Journey Ahead:</a:t>
            </a:r>
          </a:p>
          <a:p>
            <a:pPr lvl="1">
              <a:spcBef>
                <a:spcPts val="600"/>
              </a:spcBef>
              <a:defRPr sz="1300"/>
            </a:pPr>
            <a:r>
              <a:t>   • Complete Island Browser enterprise rollout</a:t>
            </a:r>
          </a:p>
          <a:p>
            <a:pPr lvl="1">
              <a:spcBef>
                <a:spcPts val="600"/>
              </a:spcBef>
              <a:defRPr sz="1300"/>
            </a:pPr>
            <a:r>
              <a:t>   • Expand identity-based controls</a:t>
            </a:r>
          </a:p>
          <a:p>
            <a:pPr lvl="1">
              <a:spcBef>
                <a:spcPts val="600"/>
              </a:spcBef>
              <a:defRPr sz="1300"/>
            </a:pPr>
            <a:r>
              <a:t>   • Implement continuous authentication</a:t>
            </a:r>
          </a:p>
          <a:p>
            <a:pPr lvl="1">
              <a:spcBef>
                <a:spcPts val="600"/>
              </a:spcBef>
              <a:defRPr sz="1300"/>
            </a:pPr>
            <a:r>
              <a:t>   • Enhance micro-segmentation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/>
              <a:t>2026 Priorities: Q1-Q2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500"/>
            </a:pPr>
            <a:r>
              <a:t>🌎 Ontario Market Launch Security Readiness</a:t>
            </a:r>
          </a:p>
          <a:p>
            <a:pPr lvl="1">
              <a:spcBef>
                <a:spcPts val="600"/>
              </a:spcBef>
              <a:defRPr sz="1300"/>
            </a:pPr>
            <a:r>
              <a:t>   • Complete security assessments &amp; regulatory documentation</a:t>
            </a:r>
          </a:p>
          <a:p>
            <a:pPr lvl="1">
              <a:spcBef>
                <a:spcPts val="600"/>
              </a:spcBef>
              <a:defRPr sz="1300"/>
            </a:pPr>
            <a:r>
              <a:t>   • Ensure compliance with Ontario gaming regulations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🎯 ISO 22301 BCMS Execution</a:t>
            </a:r>
          </a:p>
          <a:p>
            <a:pPr lvl="1">
              <a:spcBef>
                <a:spcPts val="600"/>
              </a:spcBef>
              <a:defRPr sz="1300"/>
            </a:pPr>
            <a:r>
              <a:t>   • Execute recovery strategies, conduct tabletop exercises</a:t>
            </a:r>
          </a:p>
          <a:p>
            <a:pPr lvl="1">
              <a:spcBef>
                <a:spcPts val="600"/>
              </a:spcBef>
              <a:defRPr sz="1300"/>
            </a:pPr>
            <a:r>
              <a:t>   • Validate RTO/RPO targets through live testing</a:t>
            </a:r>
          </a:p>
          <a:p>
            <a:pPr lvl="1">
              <a:spcBef>
                <a:spcPts val="600"/>
              </a:spcBef>
              <a:defRPr sz="1300"/>
            </a:pPr>
            <a:r>
              <a:t>   • Pursue ISO 22301 certification (competitive differentiator)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📊 Sentinel Capacity Resolution</a:t>
            </a:r>
          </a:p>
          <a:p>
            <a:pPr lvl="1">
              <a:spcBef>
                <a:spcPts val="600"/>
              </a:spcBef>
              <a:defRPr sz="1300"/>
            </a:pPr>
            <a:r>
              <a:t>   • Address 500 analytics rule limit blocking new detections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🔒 Penetration Testing Program</a:t>
            </a:r>
          </a:p>
          <a:p>
            <a:pPr lvl="1">
              <a:spcBef>
                <a:spcPts val="600"/>
              </a:spcBef>
              <a:defRPr sz="1300"/>
            </a:pPr>
            <a:r>
              <a:t>   • TrustedSec LLM assessment (January 20, 2026)</a:t>
            </a:r>
          </a:p>
          <a:p>
            <a:pPr lvl="1">
              <a:spcBef>
                <a:spcPts val="600"/>
              </a:spcBef>
              <a:defRPr sz="1300"/>
            </a:pPr>
            <a:r>
              <a:t>   • Establish recurring penetration test cadence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🚀 New Platform Integrations</a:t>
            </a:r>
          </a:p>
          <a:p>
            <a:pPr lvl="1">
              <a:spcBef>
                <a:spcPts val="600"/>
              </a:spcBef>
              <a:defRPr sz="1300"/>
            </a:pPr>
            <a:r>
              <a:t>   • Teleskope DLP, Sublime Security email, Flare.io dark web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/>
              <a:t>3-Year Vision: 2026-2028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500"/>
            </a:pPr>
            <a:r>
              <a:t>🔑 Identity Security Focus:</a:t>
            </a:r>
          </a:p>
          <a:p>
            <a:pPr lvl="1">
              <a:spcBef>
                <a:spcPts val="600"/>
              </a:spcBef>
              <a:defRPr sz="1300"/>
            </a:pPr>
            <a:r>
              <a:t>   • Comprehensive identity governance (Entra ID)</a:t>
            </a:r>
          </a:p>
          <a:p>
            <a:pPr lvl="1">
              <a:spcBef>
                <a:spcPts val="600"/>
              </a:spcBef>
              <a:defRPr sz="1300"/>
            </a:pPr>
            <a:r>
              <a:t>   • Quarterly User Access Reviews across 20+ systems</a:t>
            </a:r>
          </a:p>
          <a:p>
            <a:pPr lvl="1">
              <a:spcBef>
                <a:spcPts val="600"/>
              </a:spcBef>
              <a:defRPr sz="1300"/>
            </a:pPr>
            <a:r>
              <a:t>   • Role-based access control (RBAC) maturity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📧 Email Security Maturity:</a:t>
            </a:r>
          </a:p>
          <a:p>
            <a:pPr lvl="1">
              <a:spcBef>
                <a:spcPts val="600"/>
              </a:spcBef>
              <a:defRPr sz="1300"/>
            </a:pPr>
            <a:r>
              <a:t>   • Sublime Security full deployment</a:t>
            </a:r>
          </a:p>
          <a:p>
            <a:pPr lvl="1">
              <a:spcBef>
                <a:spcPts val="600"/>
              </a:spcBef>
              <a:defRPr sz="1300"/>
            </a:pPr>
            <a:r>
              <a:t>   • Advanced phishing protection</a:t>
            </a:r>
          </a:p>
          <a:p>
            <a:pPr lvl="1">
              <a:spcBef>
                <a:spcPts val="600"/>
              </a:spcBef>
              <a:defRPr sz="1300"/>
            </a:pPr>
            <a:r>
              <a:t>   • Business email compromise prevention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🌍 International Expansion Readiness:</a:t>
            </a:r>
          </a:p>
          <a:p>
            <a:pPr lvl="1">
              <a:spcBef>
                <a:spcPts val="600"/>
              </a:spcBef>
              <a:defRPr sz="1300"/>
            </a:pPr>
            <a:r>
              <a:t>   • Adapt to shifting business priorities</a:t>
            </a:r>
          </a:p>
          <a:p>
            <a:pPr lvl="1">
              <a:spcBef>
                <a:spcPts val="600"/>
              </a:spcBef>
              <a:defRPr sz="1300"/>
            </a:pPr>
            <a:r>
              <a:t>   • Security frameworks for new jurisdictions beyond Ontario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🏆 ISO 27001 Certification (Aspirational):</a:t>
            </a:r>
          </a:p>
          <a:p>
            <a:pPr lvl="1">
              <a:spcBef>
                <a:spcPts val="600"/>
              </a:spcBef>
              <a:defRPr sz="1300"/>
            </a:pPr>
            <a:r>
              <a:t>   • Industry recognition, Regulatory confidence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🤖 Continuous AI Innovation:</a:t>
            </a:r>
          </a:p>
          <a:p>
            <a:pPr lvl="1">
              <a:spcBef>
                <a:spcPts val="600"/>
              </a:spcBef>
              <a:defRPr sz="1300"/>
            </a:pPr>
            <a:r>
              <a:t>   • Expand MCP integrations, Custom threat detection models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 b="1"/>
              <a:t>Partnership &amp; Business Enablement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500"/>
            </a:pPr>
            <a:r>
              <a:t>Real Examples of Business Enablement: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🚀 Market Launches:</a:t>
            </a:r>
          </a:p>
          <a:p>
            <a:pPr lvl="1">
              <a:spcBef>
                <a:spcPts val="600"/>
              </a:spcBef>
              <a:defRPr sz="1300"/>
            </a:pPr>
            <a:r>
              <a:t>   • Colorado &amp; Michigan: Regulatory compliance, security readiness</a:t>
            </a:r>
          </a:p>
          <a:p>
            <a:pPr lvl="1">
              <a:spcBef>
                <a:spcPts val="600"/>
              </a:spcBef>
              <a:defRPr sz="1300"/>
            </a:pPr>
            <a:r>
              <a:t>   • Ontario (Q1 2026): Proactive security assessments in progress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🏈 Super Bowl 2025 Scalability:</a:t>
            </a:r>
          </a:p>
          <a:p>
            <a:pPr lvl="1">
              <a:spcBef>
                <a:spcPts val="600"/>
              </a:spcBef>
              <a:defRPr sz="1300"/>
            </a:pPr>
            <a:r>
              <a:t>   • Cribl + AKS scalability testing</a:t>
            </a:r>
          </a:p>
          <a:p>
            <a:pPr lvl="1">
              <a:spcBef>
                <a:spcPts val="600"/>
              </a:spcBef>
              <a:defRPr sz="1300"/>
            </a:pPr>
            <a:r>
              <a:t>   • Validated 10-20x load handling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💰 Cost Optimization:</a:t>
            </a:r>
          </a:p>
          <a:p>
            <a:pPr lvl="1">
              <a:spcBef>
                <a:spcPts val="600"/>
              </a:spcBef>
              <a:defRPr sz="1300"/>
            </a:pPr>
            <a:r>
              <a:t>   • 33% Sentinel cost reduction (freed budget for new tools)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How We Enable Speed:</a:t>
            </a:r>
          </a:p>
          <a:p>
            <a:pPr>
              <a:spcBef>
                <a:spcPts val="600"/>
              </a:spcBef>
              <a:defRPr sz="1500"/>
            </a:pPr>
            <a:r>
              <a:t>   ✓ Risk-based decisions (not approval/denial)</a:t>
            </a:r>
          </a:p>
          <a:p>
            <a:pPr>
              <a:spcBef>
                <a:spcPts val="600"/>
              </a:spcBef>
              <a:defRPr sz="1500"/>
            </a:pPr>
            <a:r>
              <a:t>   ✓ Automation reduces manual gates</a:t>
            </a:r>
          </a:p>
          <a:p>
            <a:pPr>
              <a:spcBef>
                <a:spcPts val="600"/>
              </a:spcBef>
              <a:defRPr sz="1500"/>
            </a:pPr>
            <a:r>
              <a:t>   ✓ 'We don't say no, we say here's the risk'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/>
              <a:t>What We Need From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500"/>
            </a:pPr>
            <a:r>
              <a:t>🤝 Continued Partnership Across Teams:</a:t>
            </a:r>
          </a:p>
          <a:p>
            <a:pPr lvl="1">
              <a:spcBef>
                <a:spcPts val="600"/>
              </a:spcBef>
              <a:defRPr sz="1300"/>
            </a:pPr>
            <a:r>
              <a:t>   • Security is everyone's responsibility</a:t>
            </a:r>
          </a:p>
          <a:p>
            <a:pPr lvl="1">
              <a:spcBef>
                <a:spcPts val="600"/>
              </a:spcBef>
              <a:defRPr sz="1300"/>
            </a:pPr>
            <a:r>
              <a:t>   • Early engagement on new initiatives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💡 Embrace the FAIL Mindset:</a:t>
            </a:r>
          </a:p>
          <a:p>
            <a:pPr lvl="1">
              <a:spcBef>
                <a:spcPts val="600"/>
              </a:spcBef>
              <a:defRPr sz="1300"/>
            </a:pPr>
            <a:r>
              <a:t>   • First Attempt In Learning</a:t>
            </a:r>
          </a:p>
          <a:p>
            <a:pPr lvl="1">
              <a:spcBef>
                <a:spcPts val="600"/>
              </a:spcBef>
              <a:defRPr sz="1300"/>
            </a:pPr>
            <a:r>
              <a:t>   • Fail early, fail often, fail fast</a:t>
            </a:r>
          </a:p>
          <a:p>
            <a:pPr lvl="1">
              <a:spcBef>
                <a:spcPts val="600"/>
              </a:spcBef>
              <a:defRPr sz="1300"/>
            </a:pPr>
            <a:r>
              <a:t>   • Innovation requires experimentation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🎓 Security Awareness Participation:</a:t>
            </a:r>
          </a:p>
          <a:p>
            <a:pPr lvl="1">
              <a:spcBef>
                <a:spcPts val="600"/>
              </a:spcBef>
              <a:defRPr sz="1300"/>
            </a:pPr>
            <a:r>
              <a:t>   • Complete NINJIO video training</a:t>
            </a:r>
          </a:p>
          <a:p>
            <a:pPr lvl="1">
              <a:spcBef>
                <a:spcPts val="600"/>
              </a:spcBef>
              <a:defRPr sz="1300"/>
            </a:pPr>
            <a:r>
              <a:t>   • Report suspicious activity promptly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💬 Feedback and Collaboration:</a:t>
            </a:r>
          </a:p>
          <a:p>
            <a:pPr lvl="1">
              <a:spcBef>
                <a:spcPts val="600"/>
              </a:spcBef>
              <a:defRPr sz="1300"/>
            </a:pPr>
            <a:r>
              <a:t>   • Tell us what's working, what's not</a:t>
            </a:r>
          </a:p>
          <a:p>
            <a:pPr lvl="1">
              <a:spcBef>
                <a:spcPts val="600"/>
              </a:spcBef>
              <a:defRPr sz="1300"/>
            </a:pPr>
            <a:r>
              <a:t>   • Help us improve processes</a:t>
            </a:r>
          </a:p>
          <a:p>
            <a:pPr lvl="1">
              <a:spcBef>
                <a:spcPts val="600"/>
              </a:spcBef>
              <a:defRPr sz="1300"/>
            </a:pPr>
            <a:r>
              <a:t>   • Partner with us on solutions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Together, we build a secure foundation for Hard Rock Digital's growth.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2286000"/>
            <a:ext cx="8531352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400" b="1"/>
            </a:pPr>
            <a:r>
              <a:t>Questions &amp; Discussion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800"/>
            </a:pPr>
            <a:r>
              <a:t>Year in Review: 2025 Achievements</a:t>
            </a:r>
          </a:p>
          <a:p>
            <a:pPr>
              <a:spcBef>
                <a:spcPts val="600"/>
              </a:spcBef>
              <a:defRPr sz="1800"/>
            </a:pPr>
            <a:r>
              <a:t>Deep Dive: AI-Powered Security Operations</a:t>
            </a:r>
          </a:p>
          <a:p>
            <a:pPr>
              <a:spcBef>
                <a:spcPts val="600"/>
              </a:spcBef>
              <a:defRPr sz="1800"/>
            </a:pPr>
            <a:r>
              <a:t>Security Operations &amp; Detection Engineering</a:t>
            </a:r>
          </a:p>
          <a:p>
            <a:pPr>
              <a:spcBef>
                <a:spcPts val="600"/>
              </a:spcBef>
              <a:defRPr sz="1800"/>
            </a:pPr>
            <a:r>
              <a:t>Governance &amp; Maturity</a:t>
            </a:r>
          </a:p>
          <a:p>
            <a:pPr>
              <a:spcBef>
                <a:spcPts val="600"/>
              </a:spcBef>
              <a:defRPr sz="1800"/>
            </a:pPr>
            <a:r>
              <a:t>Current State: Where We Stand Today</a:t>
            </a:r>
          </a:p>
          <a:p>
            <a:pPr>
              <a:spcBef>
                <a:spcPts val="600"/>
              </a:spcBef>
              <a:defRPr sz="1800"/>
            </a:pPr>
            <a:r>
              <a:t>Future State: Zero Trust Vision</a:t>
            </a:r>
          </a:p>
          <a:p>
            <a:pPr>
              <a:spcBef>
                <a:spcPts val="600"/>
              </a:spcBef>
              <a:defRPr sz="1800"/>
            </a:pPr>
            <a:r>
              <a:t>2026 Priorities &amp; 3-Year Roadmap</a:t>
            </a:r>
          </a:p>
          <a:p>
            <a:pPr>
              <a:spcBef>
                <a:spcPts val="600"/>
              </a:spcBef>
              <a:defRPr sz="1800"/>
            </a:pPr>
            <a:r>
              <a:t>Our Philosophy: Partnership &amp; Risk-Based Security</a:t>
            </a:r>
          </a:p>
          <a:p>
            <a:pPr>
              <a:spcBef>
                <a:spcPts val="600"/>
              </a:spcBef>
              <a:defRPr sz="1800"/>
            </a:pPr>
            <a:r>
              <a:t>Q&amp;A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/>
              <a:t>Our Security Philosophy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600"/>
            </a:pPr>
            <a:r>
              <a:t>🤝 Risk-Based Approach</a:t>
            </a:r>
          </a:p>
          <a:p>
            <a:pPr lvl="1">
              <a:spcBef>
                <a:spcPts val="600"/>
              </a:spcBef>
              <a:defRPr sz="1400"/>
            </a:pPr>
            <a:r>
              <a:t>   • We inform, business decides</a:t>
            </a:r>
          </a:p>
          <a:p>
            <a:pPr lvl="1">
              <a:spcBef>
                <a:spcPts val="600"/>
              </a:spcBef>
              <a:defRPr sz="1400"/>
            </a:pPr>
            <a:r>
              <a:t>   • Security highlights risks, leadership accepts/mitigates</a:t>
            </a:r>
          </a:p>
          <a:p>
            <a:pPr>
              <a:spcBef>
                <a:spcPts val="600"/>
              </a:spcBef>
              <a:defRPr sz="1600"/>
            </a:pPr>
          </a:p>
          <a:p>
            <a:pPr>
              <a:spcBef>
                <a:spcPts val="600"/>
              </a:spcBef>
              <a:defRPr sz="1600"/>
            </a:pPr>
            <a:r>
              <a:t>🚀 Business Enablement</a:t>
            </a:r>
          </a:p>
          <a:p>
            <a:pPr lvl="1">
              <a:spcBef>
                <a:spcPts val="600"/>
              </a:spcBef>
              <a:defRPr sz="1400"/>
            </a:pPr>
            <a:r>
              <a:t>   • Go as fast as you can possibly go</a:t>
            </a:r>
          </a:p>
          <a:p>
            <a:pPr lvl="1">
              <a:spcBef>
                <a:spcPts val="600"/>
              </a:spcBef>
              <a:defRPr sz="1400"/>
            </a:pPr>
            <a:r>
              <a:t>   • We remove blockers, not create them</a:t>
            </a:r>
          </a:p>
          <a:p>
            <a:pPr>
              <a:spcBef>
                <a:spcPts val="600"/>
              </a:spcBef>
              <a:defRPr sz="1600"/>
            </a:pPr>
          </a:p>
          <a:p>
            <a:pPr>
              <a:spcBef>
                <a:spcPts val="600"/>
              </a:spcBef>
              <a:defRPr sz="1600"/>
            </a:pPr>
            <a:r>
              <a:t>💡 FAIL = First Attempt In Learning</a:t>
            </a:r>
          </a:p>
          <a:p>
            <a:pPr lvl="1">
              <a:spcBef>
                <a:spcPts val="600"/>
              </a:spcBef>
              <a:defRPr sz="1400"/>
            </a:pPr>
            <a:r>
              <a:t>   • Fail early, fail often, fail fast</a:t>
            </a:r>
          </a:p>
          <a:p>
            <a:pPr lvl="1">
              <a:spcBef>
                <a:spcPts val="600"/>
              </a:spcBef>
              <a:defRPr sz="1400"/>
            </a:pPr>
            <a:r>
              <a:t>   • Learning mindset over perfection</a:t>
            </a:r>
          </a:p>
          <a:p>
            <a:pPr>
              <a:spcBef>
                <a:spcPts val="600"/>
              </a:spcBef>
              <a:defRPr sz="1600"/>
            </a:pPr>
          </a:p>
          <a:p>
            <a:pPr>
              <a:spcBef>
                <a:spcPts val="600"/>
              </a:spcBef>
              <a:defRPr sz="1600"/>
            </a:pPr>
            <a:r>
              <a:t>🤝 Partnership, Not Gatekeeping</a:t>
            </a:r>
          </a:p>
          <a:p>
            <a:pPr lvl="1">
              <a:spcBef>
                <a:spcPts val="600"/>
              </a:spcBef>
              <a:defRPr sz="1400"/>
            </a:pPr>
            <a:r>
              <a:t>   • We don't approve/deny—we collaborate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/>
              <a:t>2025 By The Numbers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600"/>
            </a:pPr>
            <a:r>
              <a:t>📊 Key Metrics:</a:t>
            </a:r>
          </a:p>
          <a:p>
            <a:pPr lvl="1">
              <a:spcBef>
                <a:spcPts val="600"/>
              </a:spcBef>
              <a:defRPr sz="1400"/>
            </a:pPr>
            <a:r>
              <a:t>   • 500 analytics rules deployed (at platform capacity)</a:t>
            </a:r>
          </a:p>
          <a:p>
            <a:pPr lvl="1">
              <a:spcBef>
                <a:spcPts val="600"/>
              </a:spcBef>
              <a:defRPr sz="1400"/>
            </a:pPr>
            <a:r>
              <a:t>   • 79.7% alert closure rate maintained</a:t>
            </a:r>
          </a:p>
          <a:p>
            <a:pPr lvl="1">
              <a:spcBef>
                <a:spcPts val="600"/>
              </a:spcBef>
              <a:defRPr sz="1400"/>
            </a:pPr>
            <a:r>
              <a:t>   • 49+ vendor security reviews completed</a:t>
            </a:r>
          </a:p>
          <a:p>
            <a:pPr lvl="1">
              <a:spcBef>
                <a:spcPts val="600"/>
              </a:spcBef>
              <a:defRPr sz="1400"/>
            </a:pPr>
            <a:r>
              <a:t>   • ~560 employees trained on security awareness</a:t>
            </a:r>
          </a:p>
          <a:p>
            <a:pPr lvl="1">
              <a:spcBef>
                <a:spcPts val="600"/>
              </a:spcBef>
              <a:defRPr sz="1400"/>
            </a:pPr>
            <a:r>
              <a:t>   • 33% cost reduction in Sentinel logging</a:t>
            </a:r>
          </a:p>
          <a:p>
            <a:pPr>
              <a:spcBef>
                <a:spcPts val="600"/>
              </a:spcBef>
              <a:defRPr sz="1600"/>
            </a:pPr>
          </a:p>
          <a:p>
            <a:pPr>
              <a:spcBef>
                <a:spcPts val="600"/>
              </a:spcBef>
              <a:defRPr sz="1600"/>
            </a:pPr>
            <a:r>
              <a:t>👥 Team Growth:</a:t>
            </a:r>
          </a:p>
          <a:p>
            <a:pPr lvl="1">
              <a:spcBef>
                <a:spcPts val="600"/>
              </a:spcBef>
              <a:defRPr sz="1400"/>
            </a:pPr>
            <a:r>
              <a:t>   • Director of SRM hired</a:t>
            </a:r>
          </a:p>
          <a:p>
            <a:pPr lvl="1">
              <a:spcBef>
                <a:spcPts val="600"/>
              </a:spcBef>
              <a:defRPr sz="1400"/>
            </a:pPr>
            <a:r>
              <a:t>   • 3 new SOC analysts, 2 new SRM analysts</a:t>
            </a:r>
          </a:p>
          <a:p>
            <a:pPr lvl="1">
              <a:spcBef>
                <a:spcPts val="600"/>
              </a:spcBef>
              <a:defRPr sz="1400"/>
            </a:pPr>
            <a:r>
              <a:t>   • 1 Security Engineer (Jan 2026)</a:t>
            </a:r>
          </a:p>
          <a:p>
            <a:pPr>
              <a:spcBef>
                <a:spcPts val="600"/>
              </a:spcBef>
              <a:defRPr sz="1600"/>
            </a:pPr>
          </a:p>
          <a:p>
            <a:pPr>
              <a:spcBef>
                <a:spcPts val="600"/>
              </a:spcBef>
              <a:defRPr sz="1600"/>
            </a:pPr>
            <a:r>
              <a:t>🌎 Market Launches:</a:t>
            </a:r>
          </a:p>
          <a:p>
            <a:pPr lvl="1">
              <a:spcBef>
                <a:spcPts val="600"/>
              </a:spcBef>
              <a:defRPr sz="1400"/>
            </a:pPr>
            <a:r>
              <a:t>   • Colorado &amp; Michigan successfully launched</a:t>
            </a:r>
          </a:p>
          <a:p>
            <a:pPr lvl="1">
              <a:spcBef>
                <a:spcPts val="600"/>
              </a:spcBef>
              <a:defRPr sz="1400"/>
            </a:pPr>
            <a:r>
              <a:t>   • Ontario launch prep underway (Q1 2026)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/>
              <a:t>🤖 AI &amp; MCP: Industry Pioneers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500"/>
            </a:pPr>
            <a:r>
              <a:t>What is Model Context Protocol (MCP)?</a:t>
            </a:r>
          </a:p>
          <a:p>
            <a:pPr lvl="1">
              <a:spcBef>
                <a:spcPts val="600"/>
              </a:spcBef>
              <a:defRPr sz="1300"/>
            </a:pPr>
            <a:r>
              <a:t>   • Standardized way for AI to interact with external systems</a:t>
            </a:r>
          </a:p>
          <a:p>
            <a:pPr lvl="1">
              <a:spcBef>
                <a:spcPts val="600"/>
              </a:spcBef>
              <a:defRPr sz="1300"/>
            </a:pPr>
            <a:r>
              <a:t>   • Real-time access to security tools and data</a:t>
            </a:r>
          </a:p>
          <a:p>
            <a:pPr lvl="1">
              <a:spcBef>
                <a:spcPts val="600"/>
              </a:spcBef>
              <a:defRPr sz="1300"/>
            </a:pPr>
            <a:r>
              <a:t>   • Natural language interface for complex operations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Why It Matters:</a:t>
            </a:r>
          </a:p>
          <a:p>
            <a:pPr lvl="1">
              <a:spcBef>
                <a:spcPts val="600"/>
              </a:spcBef>
              <a:defRPr sz="1300"/>
            </a:pPr>
            <a:r>
              <a:t>   • We're among the FIRST security teams deploying production MCP</a:t>
            </a:r>
          </a:p>
          <a:p>
            <a:pPr lvl="1">
              <a:spcBef>
                <a:spcPts val="600"/>
              </a:spcBef>
              <a:defRPr sz="1300"/>
            </a:pPr>
            <a:r>
              <a:t>   • Transforms how analysts interact with security tools</a:t>
            </a:r>
          </a:p>
          <a:p>
            <a:pPr lvl="1">
              <a:spcBef>
                <a:spcPts val="600"/>
              </a:spcBef>
              <a:defRPr sz="1300"/>
            </a:pPr>
            <a:r>
              <a:t>   • Reduces manual work, accelerates investigation</a:t>
            </a:r>
          </a:p>
          <a:p>
            <a:pPr lvl="1">
              <a:spcBef>
                <a:spcPts val="600"/>
              </a:spcBef>
              <a:defRPr sz="1300"/>
            </a:pPr>
            <a:r>
              <a:t>   • Enables AI-assisted decision making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Our Position:</a:t>
            </a:r>
          </a:p>
          <a:p>
            <a:pPr lvl="1">
              <a:spcBef>
                <a:spcPts val="600"/>
              </a:spcBef>
              <a:defRPr sz="1300"/>
            </a:pPr>
            <a:r>
              <a:t>   • Industry leadership in AI-powered security operations</a:t>
            </a:r>
          </a:p>
          <a:p>
            <a:pPr lvl="1">
              <a:spcBef>
                <a:spcPts val="600"/>
              </a:spcBef>
              <a:defRPr sz="1300"/>
            </a:pPr>
            <a:r>
              <a:t>   • Innovation differentiator for Hard Rock Digital</a:t>
            </a:r>
          </a:p>
          <a:p>
            <a:pPr lvl="1">
              <a:spcBef>
                <a:spcPts val="600"/>
              </a:spcBef>
              <a:defRPr sz="1300"/>
            </a:pPr>
            <a:r>
              <a:t>   • Competitive advantage in threat detection &amp; response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/>
              <a:t>🤖 AI &amp; MCP: Our Implementations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400"/>
            </a:pPr>
            <a:r>
              <a:t>TheHive MCP Server:</a:t>
            </a:r>
          </a:p>
          <a:p>
            <a:pPr>
              <a:spcBef>
                <a:spcPts val="600"/>
              </a:spcBef>
              <a:defRPr sz="1400"/>
            </a:pPr>
            <a:r>
              <a:t>• Natural language case management</a:t>
            </a:r>
          </a:p>
          <a:p>
            <a:pPr>
              <a:spcBef>
                <a:spcPts val="600"/>
              </a:spcBef>
              <a:defRPr sz="1400"/>
            </a:pPr>
            <a:r>
              <a:t>• AI-assisted investigation workflow</a:t>
            </a:r>
          </a:p>
          <a:p>
            <a:pPr>
              <a:spcBef>
                <a:spcPts val="600"/>
              </a:spcBef>
              <a:defRPr sz="1400"/>
            </a:pPr>
            <a:r>
              <a:t>• Real-time alert context generation</a:t>
            </a:r>
          </a:p>
          <a:p>
            <a:pPr>
              <a:spcBef>
                <a:spcPts val="600"/>
              </a:spcBef>
              <a:defRPr sz="1400"/>
            </a:pPr>
          </a:p>
          <a:p>
            <a:pPr>
              <a:spcBef>
                <a:spcPts val="600"/>
              </a:spcBef>
              <a:defRPr sz="1400"/>
            </a:pPr>
            <a:r>
              <a:t>Vanta MCP Server:</a:t>
            </a:r>
          </a:p>
          <a:p>
            <a:pPr>
              <a:spcBef>
                <a:spcPts val="600"/>
              </a:spcBef>
              <a:defRPr sz="1400"/>
            </a:pPr>
            <a:r>
              <a:t>• Programmatic compliance access</a:t>
            </a:r>
          </a:p>
          <a:p>
            <a:pPr>
              <a:spcBef>
                <a:spcPts val="600"/>
              </a:spcBef>
              <a:defRPr sz="1400"/>
            </a:pPr>
            <a:r>
              <a:t>• Automated security posture reporting</a:t>
            </a:r>
          </a:p>
          <a:p>
            <a:pPr>
              <a:spcBef>
                <a:spcPts val="600"/>
              </a:spcBef>
              <a:defRPr sz="1400"/>
            </a:pPr>
          </a:p>
          <a:p>
            <a:pPr>
              <a:spcBef>
                <a:spcPts val="600"/>
              </a:spcBef>
              <a:defRPr sz="1400"/>
            </a:pPr>
            <a:r>
              <a:t>AI SOC Level 1 'Analyst':</a:t>
            </a:r>
          </a:p>
          <a:p>
            <a:pPr>
              <a:spcBef>
                <a:spcPts val="600"/>
              </a:spcBef>
              <a:defRPr sz="1400"/>
            </a:pPr>
            <a:r>
              <a:t>• Initial alert triage automation</a:t>
            </a:r>
          </a:p>
          <a:p>
            <a:pPr>
              <a:spcBef>
                <a:spcPts val="600"/>
              </a:spcBef>
              <a:defRPr sz="1400"/>
            </a:pPr>
            <a:r>
              <a:t>• Pattern recognition across alerts</a:t>
            </a:r>
          </a:p>
          <a:p>
            <a:pPr>
              <a:spcBef>
                <a:spcPts val="600"/>
              </a:spcBef>
              <a:defRPr sz="1400"/>
            </a:pPr>
            <a:r>
              <a:t>• Reduces analyst burnout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400"/>
            </a:pPr>
            <a:r>
              <a:t>Current AI Capabilities:</a:t>
            </a:r>
          </a:p>
          <a:p>
            <a:pPr>
              <a:spcBef>
                <a:spcPts val="600"/>
              </a:spcBef>
              <a:defRPr sz="1400"/>
            </a:pPr>
            <a:r>
              <a:t>• Claude AI integration for analysis</a:t>
            </a:r>
          </a:p>
          <a:p>
            <a:pPr>
              <a:spcBef>
                <a:spcPts val="600"/>
              </a:spcBef>
              <a:defRPr sz="1400"/>
            </a:pPr>
            <a:r>
              <a:t>• AI-powered log analysis</a:t>
            </a:r>
          </a:p>
          <a:p>
            <a:pPr>
              <a:spcBef>
                <a:spcPts val="600"/>
              </a:spcBef>
              <a:defRPr sz="1400"/>
            </a:pPr>
            <a:r>
              <a:t>• RSS cyber threat summarization</a:t>
            </a:r>
          </a:p>
          <a:p>
            <a:pPr>
              <a:spcBef>
                <a:spcPts val="600"/>
              </a:spcBef>
              <a:defRPr sz="1400"/>
            </a:pPr>
          </a:p>
          <a:p>
            <a:pPr>
              <a:spcBef>
                <a:spcPts val="600"/>
              </a:spcBef>
              <a:defRPr sz="1400"/>
            </a:pPr>
            <a:r>
              <a:t>2026 AI Roadmap:</a:t>
            </a:r>
          </a:p>
          <a:p>
            <a:pPr>
              <a:spcBef>
                <a:spcPts val="600"/>
              </a:spcBef>
              <a:defRPr sz="1400"/>
            </a:pPr>
            <a:r>
              <a:t>• Expand MCP to additional platforms</a:t>
            </a:r>
          </a:p>
          <a:p>
            <a:pPr>
              <a:spcBef>
                <a:spcPts val="600"/>
              </a:spcBef>
              <a:defRPr sz="1400"/>
            </a:pPr>
            <a:r>
              <a:t>• AI-powered playbook automation</a:t>
            </a:r>
          </a:p>
          <a:p>
            <a:pPr>
              <a:spcBef>
                <a:spcPts val="600"/>
              </a:spcBef>
              <a:defRPr sz="1400"/>
            </a:pPr>
            <a:r>
              <a:t>• Custom threat detection models</a:t>
            </a:r>
          </a:p>
          <a:p>
            <a:pPr>
              <a:spcBef>
                <a:spcPts val="600"/>
              </a:spcBef>
              <a:defRPr sz="1400"/>
            </a:pPr>
          </a:p>
          <a:p>
            <a:pPr>
              <a:spcBef>
                <a:spcPts val="600"/>
              </a:spcBef>
              <a:defRPr sz="1400"/>
            </a:pPr>
            <a:r>
              <a:t>Governance:</a:t>
            </a:r>
          </a:p>
          <a:p>
            <a:pPr>
              <a:spcBef>
                <a:spcPts val="600"/>
              </a:spcBef>
              <a:defRPr sz="1400"/>
            </a:pPr>
            <a:r>
              <a:t>• Hallucination testing completed</a:t>
            </a:r>
          </a:p>
          <a:p>
            <a:pPr>
              <a:spcBef>
                <a:spcPts val="600"/>
              </a:spcBef>
              <a:defRPr sz="1400"/>
            </a:pPr>
            <a:r>
              <a:t>• Least privilege OAuth credentials</a:t>
            </a:r>
          </a:p>
          <a:p>
            <a:pPr>
              <a:spcBef>
                <a:spcPts val="600"/>
              </a:spcBef>
              <a:defRPr sz="1400"/>
            </a:pPr>
            <a:r>
              <a:t>• Security evaluation framework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/>
              <a:t>Security Operations Excellence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500"/>
            </a:pPr>
            <a:r>
              <a:t>🔒 24/7 Monitoring - Continent8 MSOC Partnership:</a:t>
            </a:r>
          </a:p>
          <a:p>
            <a:pPr lvl="1">
              <a:spcBef>
                <a:spcPts val="600"/>
              </a:spcBef>
              <a:defRPr sz="1300"/>
            </a:pPr>
            <a:r>
              <a:t>   • 13 SOC analyst accounts onboarded</a:t>
            </a:r>
          </a:p>
          <a:p>
            <a:pPr lvl="1">
              <a:spcBef>
                <a:spcPts val="600"/>
              </a:spcBef>
              <a:defRPr sz="1300"/>
            </a:pPr>
            <a:r>
              <a:t>   • API integration for automated alert forwarding</a:t>
            </a:r>
          </a:p>
          <a:p>
            <a:pPr lvl="1">
              <a:spcBef>
                <a:spcPts val="600"/>
              </a:spcBef>
              <a:defRPr sz="1300"/>
            </a:pPr>
            <a:r>
              <a:t>   • n8n workflow automation (6pm-2am EST coverage)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📈 Detection Engineering:</a:t>
            </a:r>
          </a:p>
          <a:p>
            <a:pPr lvl="1">
              <a:spcBef>
                <a:spcPts val="600"/>
              </a:spcBef>
              <a:defRPr sz="1300"/>
            </a:pPr>
            <a:r>
              <a:t>   • 500 analytics rules at platform capacity</a:t>
            </a:r>
          </a:p>
          <a:p>
            <a:pPr lvl="1">
              <a:spcBef>
                <a:spcPts val="600"/>
              </a:spcBef>
              <a:defRPr sz="1300"/>
            </a:pPr>
            <a:r>
              <a:t>   • 79.7% alert closure rate</a:t>
            </a:r>
          </a:p>
          <a:p>
            <a:pPr lvl="1">
              <a:spcBef>
                <a:spcPts val="600"/>
              </a:spcBef>
              <a:defRPr sz="1300"/>
            </a:pPr>
            <a:r>
              <a:t>   • Major tuning: AWS false positives reduced from 647 to 4 events</a:t>
            </a:r>
          </a:p>
          <a:p>
            <a:pPr lvl="1">
              <a:spcBef>
                <a:spcPts val="600"/>
              </a:spcBef>
              <a:defRPr sz="1300"/>
            </a:pPr>
            <a:r>
              <a:t>   • New capabilities: DPRK email detection, process hollowing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🎯 Incident Response Wins:</a:t>
            </a:r>
          </a:p>
          <a:p>
            <a:pPr lvl="1">
              <a:spcBef>
                <a:spcPts val="600"/>
              </a:spcBef>
              <a:defRPr sz="1300"/>
            </a:pPr>
            <a:r>
              <a:t>   • GraphQL scraping: Multiple attacks blocked, zero customer impact</a:t>
            </a:r>
          </a:p>
          <a:p>
            <a:pPr lvl="1">
              <a:spcBef>
                <a:spcPts val="600"/>
              </a:spcBef>
              <a:defRPr sz="1300"/>
            </a:pPr>
            <a:r>
              <a:t>   • Credential stuffing (Dec 2025): 857 users rate-limited, no compromises</a:t>
            </a:r>
          </a:p>
          <a:p>
            <a:pPr lvl="1">
              <a:spcBef>
                <a:spcPts val="600"/>
              </a:spcBef>
              <a:defRPr sz="1300"/>
            </a:pPr>
            <a:r>
              <a:t>   • Super Bowl 2025 prep: Validated 10-20x load handling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/>
              <a:t>Governance &amp; Maturity Milestones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500"/>
            </a:pPr>
            <a:r>
              <a:t>📋 ISMS Policies Approved (December 2025):</a:t>
            </a:r>
          </a:p>
          <a:p>
            <a:pPr lvl="1">
              <a:spcBef>
                <a:spcPts val="600"/>
              </a:spcBef>
              <a:defRPr sz="1300"/>
            </a:pPr>
            <a:r>
              <a:t>   • Security &amp; Privacy Steering Committee re-established</a:t>
            </a:r>
          </a:p>
          <a:p>
            <a:pPr lvl="1">
              <a:spcBef>
                <a:spcPts val="600"/>
              </a:spcBef>
              <a:defRPr sz="1300"/>
            </a:pPr>
            <a:r>
              <a:t>   • Top Level Security Policy, ISMS Roles &amp; Responsibilities</a:t>
            </a:r>
          </a:p>
          <a:p>
            <a:pPr lvl="1">
              <a:spcBef>
                <a:spcPts val="600"/>
              </a:spcBef>
              <a:defRPr sz="1300"/>
            </a:pPr>
            <a:r>
              <a:t>   • Patch Management SLAs, Backup Policy, Vulnerability Scanning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🏆 ISO 22301 BCMS Framework:</a:t>
            </a:r>
          </a:p>
          <a:p>
            <a:pPr lvl="1">
              <a:spcBef>
                <a:spcPts val="600"/>
              </a:spcBef>
              <a:defRPr sz="1300"/>
            </a:pPr>
            <a:r>
              <a:t>   • Comprehensive Business Continuity Management System</a:t>
            </a:r>
          </a:p>
          <a:p>
            <a:pPr lvl="1">
              <a:spcBef>
                <a:spcPts val="600"/>
              </a:spcBef>
              <a:defRPr sz="1300"/>
            </a:pPr>
            <a:r>
              <a:t>   • 10 BCMS documents completed</a:t>
            </a:r>
          </a:p>
          <a:p>
            <a:pPr lvl="1">
              <a:spcBef>
                <a:spcPts val="600"/>
              </a:spcBef>
              <a:defRPr sz="1300"/>
            </a:pPr>
            <a:r>
              <a:t>   • RTO/RPO targets established (Tier 1: &lt;1hr, Tier 2: &lt;4hrs, Tier 3: &lt;24hrs)</a:t>
            </a:r>
          </a:p>
          <a:p>
            <a:pPr lvl="1">
              <a:spcBef>
                <a:spcPts val="600"/>
              </a:spcBef>
              <a:defRPr sz="1300"/>
            </a:pPr>
            <a:r>
              <a:t>   • Gaming Operations, Payment Processing, Cybersecurity plans</a:t>
            </a:r>
          </a:p>
          <a:p>
            <a:pPr>
              <a:spcBef>
                <a:spcPts val="600"/>
              </a:spcBef>
              <a:defRPr sz="1500"/>
            </a:pPr>
          </a:p>
          <a:p>
            <a:pPr>
              <a:spcBef>
                <a:spcPts val="600"/>
              </a:spcBef>
              <a:defRPr sz="1500"/>
            </a:pPr>
            <a:r>
              <a:t>✅ ISO 27001 Gap Analysis:</a:t>
            </a:r>
          </a:p>
          <a:p>
            <a:pPr lvl="1">
              <a:spcBef>
                <a:spcPts val="600"/>
              </a:spcBef>
              <a:defRPr sz="1300"/>
            </a:pPr>
            <a:r>
              <a:t>   • 96 controls mapped across 36 systems</a:t>
            </a:r>
          </a:p>
          <a:p>
            <a:pPr lvl="1">
              <a:spcBef>
                <a:spcPts val="600"/>
              </a:spcBef>
              <a:defRPr sz="1300"/>
            </a:pPr>
            <a:r>
              <a:t>   • RACI matrix development</a:t>
            </a:r>
          </a:p>
          <a:p>
            <a:pPr lvl="1">
              <a:spcBef>
                <a:spcPts val="600"/>
              </a:spcBef>
              <a:defRPr sz="1300"/>
            </a:pPr>
            <a:r>
              <a:t>   • Foundation for ISO 27001 certification (aspirational)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/>
              <a:t>Current State: Where We Stand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300"/>
            </a:pPr>
            <a:r>
              <a:t>✅ Strengths:</a:t>
            </a:r>
          </a:p>
          <a:p>
            <a:pPr>
              <a:spcBef>
                <a:spcPts val="600"/>
              </a:spcBef>
              <a:defRPr sz="1300"/>
            </a:pPr>
            <a:r>
              <a:t>• Governance maturity (ISMS approved)</a:t>
            </a:r>
          </a:p>
          <a:p>
            <a:pPr>
              <a:spcBef>
                <a:spcPts val="600"/>
              </a:spcBef>
              <a:defRPr sz="1300"/>
            </a:pPr>
            <a:r>
              <a:t>• AI/MCP industry leadership</a:t>
            </a:r>
          </a:p>
          <a:p>
            <a:pPr>
              <a:spcBef>
                <a:spcPts val="600"/>
              </a:spcBef>
              <a:defRPr sz="1300"/>
            </a:pPr>
            <a:r>
              <a:t>• 24/7 monitoring with MSOC</a:t>
            </a:r>
          </a:p>
          <a:p>
            <a:pPr>
              <a:spcBef>
                <a:spcPts val="600"/>
              </a:spcBef>
              <a:defRPr sz="1300"/>
            </a:pPr>
            <a:r>
              <a:t>• Strong team growth (6 new hires)</a:t>
            </a:r>
          </a:p>
          <a:p>
            <a:pPr>
              <a:spcBef>
                <a:spcPts val="600"/>
              </a:spcBef>
              <a:defRPr sz="1300"/>
            </a:pPr>
            <a:r>
              <a:t>• Cost optimization (33% savings)</a:t>
            </a:r>
          </a:p>
          <a:p>
            <a:pPr>
              <a:spcBef>
                <a:spcPts val="600"/>
              </a:spcBef>
              <a:defRPr sz="1300"/>
            </a:pPr>
            <a:r>
              <a:t>• Business enablement (CO, MI launches)</a:t>
            </a:r>
          </a:p>
          <a:p>
            <a:pPr>
              <a:spcBef>
                <a:spcPts val="600"/>
              </a:spcBef>
              <a:defRPr sz="1300"/>
            </a:pPr>
            <a:r>
              <a:t>• 79.7% alert closure rate</a:t>
            </a:r>
          </a:p>
          <a:p>
            <a:pPr>
              <a:spcBef>
                <a:spcPts val="600"/>
              </a:spcBef>
              <a:defRPr sz="1300"/>
            </a:pPr>
          </a:p>
          <a:p>
            <a:pPr>
              <a:spcBef>
                <a:spcPts val="600"/>
              </a:spcBef>
              <a:defRPr sz="1300"/>
            </a:pPr>
            <a:r>
              <a:t>🎯 Mature Capabilities:</a:t>
            </a:r>
          </a:p>
          <a:p>
            <a:pPr>
              <a:spcBef>
                <a:spcPts val="600"/>
              </a:spcBef>
              <a:defRPr sz="1300"/>
            </a:pPr>
            <a:r>
              <a:t>• Detection engineering</a:t>
            </a:r>
          </a:p>
          <a:p>
            <a:pPr>
              <a:spcBef>
                <a:spcPts val="600"/>
              </a:spcBef>
              <a:defRPr sz="1300"/>
            </a:pPr>
            <a:r>
              <a:t>• Incident response</a:t>
            </a:r>
          </a:p>
          <a:p>
            <a:pPr>
              <a:spcBef>
                <a:spcPts val="600"/>
              </a:spcBef>
              <a:defRPr sz="1300"/>
            </a:pPr>
            <a:r>
              <a:t>• Vendor risk management</a:t>
            </a:r>
          </a:p>
          <a:p>
            <a:pPr>
              <a:spcBef>
                <a:spcPts val="600"/>
              </a:spcBef>
              <a:defRPr sz="1300"/>
            </a:pPr>
            <a:r>
              <a:t>• Business continuity planning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  <a:p>
            <a:pPr>
              <a:spcBef>
                <a:spcPts val="600"/>
              </a:spcBef>
              <a:defRPr sz="1300"/>
            </a:pPr>
            <a:r>
              <a:t>🎯 Opportunities (2026 Focus):</a:t>
            </a:r>
          </a:p>
          <a:p>
            <a:pPr>
              <a:spcBef>
                <a:spcPts val="600"/>
              </a:spcBef>
              <a:defRPr sz="1300"/>
            </a:pPr>
            <a:r>
              <a:t>• Sentinel capacity (at 500 rule limit)</a:t>
            </a:r>
          </a:p>
          <a:p>
            <a:pPr>
              <a:spcBef>
                <a:spcPts val="600"/>
              </a:spcBef>
              <a:defRPr sz="1300"/>
            </a:pPr>
            <a:r>
              <a:t>• Platform integrations:</a:t>
            </a:r>
          </a:p>
          <a:p>
            <a:pPr>
              <a:spcBef>
                <a:spcPts val="600"/>
              </a:spcBef>
              <a:defRPr sz="1300"/>
            </a:pPr>
            <a:r>
              <a:t>   - Teleskope DLP (Q1 2026)</a:t>
            </a:r>
          </a:p>
          <a:p>
            <a:pPr>
              <a:spcBef>
                <a:spcPts val="600"/>
              </a:spcBef>
              <a:defRPr sz="1300"/>
            </a:pPr>
            <a:r>
              <a:t>   - Sublime Security email (Q1 2026)</a:t>
            </a:r>
          </a:p>
          <a:p>
            <a:pPr>
              <a:spcBef>
                <a:spcPts val="600"/>
              </a:spcBef>
              <a:defRPr sz="1300"/>
            </a:pPr>
            <a:r>
              <a:t>   - Flare.io dark web (Q1 2026)</a:t>
            </a:r>
          </a:p>
          <a:p>
            <a:pPr>
              <a:spcBef>
                <a:spcPts val="600"/>
              </a:spcBef>
              <a:defRPr sz="1300"/>
            </a:pPr>
            <a:r>
              <a:t>• Identity governance (Entra ID rollout)</a:t>
            </a:r>
          </a:p>
          <a:p>
            <a:pPr>
              <a:spcBef>
                <a:spcPts val="600"/>
              </a:spcBef>
              <a:defRPr sz="1300"/>
            </a:pPr>
            <a:r>
              <a:t>• Penetration testing cadence</a:t>
            </a:r>
          </a:p>
          <a:p>
            <a:pPr>
              <a:spcBef>
                <a:spcPts val="600"/>
              </a:spcBef>
              <a:defRPr sz="1300"/>
            </a:pPr>
            <a:r>
              <a:t>• Ontario launch security readiness</a:t>
            </a:r>
          </a:p>
          <a:p>
            <a:pPr>
              <a:spcBef>
                <a:spcPts val="600"/>
              </a:spcBef>
              <a:defRPr sz="1300"/>
            </a:pPr>
          </a:p>
          <a:p>
            <a:pPr>
              <a:spcBef>
                <a:spcPts val="600"/>
              </a:spcBef>
              <a:defRPr sz="1300"/>
            </a:pPr>
            <a:r>
              <a:t>💡 Not Weaknesses—Growth Areas:</a:t>
            </a:r>
          </a:p>
          <a:p>
            <a:pPr>
              <a:spcBef>
                <a:spcPts val="600"/>
              </a:spcBef>
              <a:defRPr sz="1300"/>
            </a:pPr>
            <a:r>
              <a:t>• Every gap has a funded plan</a:t>
            </a:r>
          </a:p>
          <a:p>
            <a:pPr>
              <a:spcBef>
                <a:spcPts val="600"/>
              </a:spcBef>
              <a:defRPr sz="1300"/>
            </a:pPr>
            <a:r>
              <a:t>• Proactive identification shows maturity</a:t>
            </a:r>
          </a:p>
          <a:p>
            <a:pPr>
              <a:spcBef>
                <a:spcPts val="600"/>
              </a:spcBef>
              <a:defRPr sz="1300"/>
            </a:pPr>
            <a:r>
              <a:t>• Risk-based prioritization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R BET_White Bkgd">
  <a:themeElements>
    <a:clrScheme name="HRB">
      <a:dk1>
        <a:srgbClr val="000000"/>
      </a:dk1>
      <a:lt1>
        <a:srgbClr val="FFFFFF"/>
      </a:lt1>
      <a:dk2>
        <a:srgbClr val="1A181B"/>
      </a:dk2>
      <a:lt2>
        <a:srgbClr val="F8F8FA"/>
      </a:lt2>
      <a:accent1>
        <a:srgbClr val="6946F3"/>
      </a:accent1>
      <a:accent2>
        <a:srgbClr val="C324B3"/>
      </a:accent2>
      <a:accent3>
        <a:srgbClr val="10C5DE"/>
      </a:accent3>
      <a:accent4>
        <a:srgbClr val="0F0559"/>
      </a:accent4>
      <a:accent5>
        <a:srgbClr val="3F85EE"/>
      </a:accent5>
      <a:accent6>
        <a:srgbClr val="6946F3"/>
      </a:accent6>
      <a:hlink>
        <a:srgbClr val="10C5DE"/>
      </a:hlink>
      <a:folHlink>
        <a:srgbClr val="6946F3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R BET_Black Bkgd">
  <a:themeElements>
    <a:clrScheme name="HRSB">
      <a:dk1>
        <a:srgbClr val="000000"/>
      </a:dk1>
      <a:lt1>
        <a:srgbClr val="F8F8FA"/>
      </a:lt1>
      <a:dk2>
        <a:srgbClr val="6A46F2"/>
      </a:dk2>
      <a:lt2>
        <a:srgbClr val="DCDEE0"/>
      </a:lt2>
      <a:accent1>
        <a:srgbClr val="6A46F2"/>
      </a:accent1>
      <a:accent2>
        <a:srgbClr val="C224B4"/>
      </a:accent2>
      <a:accent3>
        <a:srgbClr val="0CC4DE"/>
      </a:accent3>
      <a:accent4>
        <a:srgbClr val="0F0456"/>
      </a:accent4>
      <a:accent5>
        <a:srgbClr val="3F84EE"/>
      </a:accent5>
      <a:accent6>
        <a:srgbClr val="6A46F2"/>
      </a:accent6>
      <a:hlink>
        <a:srgbClr val="03C4DE"/>
      </a:hlink>
      <a:folHlink>
        <a:srgbClr val="C224B4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a4e5c03-b0dd-494c-be82-984f9bf87029" xsi:nil="true"/>
    <lcf76f155ced4ddcb4097134ff3c332f xmlns="adbe42cd-fe0f-4186-9d45-36ba0ee75129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D77AE3D21D2246965F8861981101E7" ma:contentTypeVersion="12" ma:contentTypeDescription="Create a new document." ma:contentTypeScope="" ma:versionID="f2342cdcb50e579e5ee6b6525e742efc">
  <xsd:schema xmlns:xsd="http://www.w3.org/2001/XMLSchema" xmlns:xs="http://www.w3.org/2001/XMLSchema" xmlns:p="http://schemas.microsoft.com/office/2006/metadata/properties" xmlns:ns2="adbe42cd-fe0f-4186-9d45-36ba0ee75129" xmlns:ns3="5a4e5c03-b0dd-494c-be82-984f9bf87029" targetNamespace="http://schemas.microsoft.com/office/2006/metadata/properties" ma:root="true" ma:fieldsID="1ef91baccea31b7e2cf23c93ff5970ed" ns2:_="" ns3:_="">
    <xsd:import namespace="adbe42cd-fe0f-4186-9d45-36ba0ee75129"/>
    <xsd:import namespace="5a4e5c03-b0dd-494c-be82-984f9bf8702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ObjectDetectorVersions" minOccurs="0"/>
                <xsd:element ref="ns2:MediaServiceSearchPropertie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be42cd-fe0f-4186-9d45-36ba0ee751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c70526a-a551-4da9-8411-39753f4b4be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4e5c03-b0dd-494c-be82-984f9bf87029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5fafc4b-87de-4455-b589-4a5bee34b7d5}" ma:internalName="TaxCatchAll" ma:showField="CatchAllData" ma:web="5a4e5c03-b0dd-494c-be82-984f9bf870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59BF1F-6D91-4902-BD16-F674E7F3F3E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F7231BC-C28E-49F6-9369-8DFB5115B99C}">
  <ds:schemaRefs>
    <ds:schemaRef ds:uri="http://schemas.microsoft.com/office/2006/metadata/properties"/>
    <ds:schemaRef ds:uri="http://schemas.microsoft.com/office/infopath/2007/PartnerControls"/>
    <ds:schemaRef ds:uri="5a4e5c03-b0dd-494c-be82-984f9bf87029"/>
    <ds:schemaRef ds:uri="adbe42cd-fe0f-4186-9d45-36ba0ee75129"/>
  </ds:schemaRefs>
</ds:datastoreItem>
</file>

<file path=customXml/itemProps3.xml><?xml version="1.0" encoding="utf-8"?>
<ds:datastoreItem xmlns:ds="http://schemas.openxmlformats.org/officeDocument/2006/customXml" ds:itemID="{C9F9002C-0917-489F-B256-84983B3CE8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be42cd-fe0f-4186-9d45-36ba0ee75129"/>
    <ds:schemaRef ds:uri="5a4e5c03-b0dd-494c-be82-984f9bf870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a00111e1-0f04-4d93-8d47-33f4a3db372d}" enabled="1" method="Standard" siteId="{db6ab9a0-73cc-451b-bab3-78dd6e2d3755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8681</TotalTime>
  <Words>1626</Words>
  <Application>Microsoft Office PowerPoint</Application>
  <PresentationFormat>Widescreen</PresentationFormat>
  <Paragraphs>442</Paragraphs>
  <Slides>67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67</vt:i4>
      </vt:variant>
    </vt:vector>
  </HeadingPairs>
  <TitlesOfParts>
    <vt:vector size="69" baseType="lpstr">
      <vt:lpstr>HR BET_White Bkgd</vt:lpstr>
      <vt:lpstr>HR BET_Black Bkgd</vt:lpstr>
      <vt:lpstr>INSTRUCTIONS</vt:lpstr>
      <vt:lpstr>INSTRUCTIONS</vt:lpstr>
      <vt:lpstr>INSTRUCTIONS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 (MAXIMUM 6 SECTIONS)</vt:lpstr>
      <vt:lpstr>AGENDA (MAXIMUM 12 SECTIONS)</vt:lpstr>
      <vt:lpstr>AGENDA (MAXIMUM 6 SECTIONS)</vt:lpstr>
      <vt:lpstr>AGENDA (MAXIMUM 12 SECTIONS)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SVG BRAND ASSETS: LOGOS</vt:lpstr>
      <vt:lpstr>SVG BRAND ASSETS: DESIGN ELEMENTS</vt:lpstr>
      <vt:lpstr>SVG SPORTS ICONS</vt:lpstr>
      <vt:lpstr>SVG ICONS (1/10)</vt:lpstr>
      <vt:lpstr>SVG ICONS (2/10)</vt:lpstr>
      <vt:lpstr>SVG ICONS (3/10)</vt:lpstr>
      <vt:lpstr>SVG ICONS (4/10)</vt:lpstr>
      <vt:lpstr>SVG ICONS (5/10)</vt:lpstr>
      <vt:lpstr>SVG ICONS (6/10)</vt:lpstr>
      <vt:lpstr>SVG ICONS (7/10)</vt:lpstr>
      <vt:lpstr>SVG ICONS (8/10)</vt:lpstr>
      <vt:lpstr>SVG ICONS (9/10)</vt:lpstr>
      <vt:lpstr>SVG ICONS (10/10)</vt:lpstr>
      <vt:lpstr>NEXT STEPS</vt:lpstr>
      <vt:lpstr>NEXT STEPS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Corey Futterman</dc:creator>
  <cp:lastModifiedBy>Corey Futterman</cp:lastModifiedBy>
  <cp:revision>69</cp:revision>
  <dcterms:created xsi:type="dcterms:W3CDTF">2022-05-04T15:23:34Z</dcterms:created>
  <dcterms:modified xsi:type="dcterms:W3CDTF">2025-10-21T13:59:04Z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0x0101009ED77AE3D21D2246965F8861981101E7</vt:lpwstr>
  </property>
  <property fmtid="{D5CDD505-2E9C-101B-9397-08002B2CF9AE}" pid="3" name="MediaServiceImageTags">
    <vt:lpwstr/>
  </property>
</Properties>
</file>

<file path=docProps/thumbnail.jpeg>
</file>